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4"/>
    <p:restoredTop sz="57651"/>
  </p:normalViewPr>
  <p:slideViewPr>
    <p:cSldViewPr snapToGrid="0">
      <p:cViewPr varScale="1">
        <p:scale>
          <a:sx n="81" d="100"/>
          <a:sy n="81" d="100"/>
        </p:scale>
        <p:origin x="2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E4A54-EC21-4181-B7D5-76D81220302C}"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0F194910-30F1-4A96-9956-9A8243417481}">
      <dgm:prSet/>
      <dgm:spPr/>
      <dgm:t>
        <a:bodyPr/>
        <a:lstStyle/>
        <a:p>
          <a:pPr>
            <a:lnSpc>
              <a:spcPct val="100000"/>
            </a:lnSpc>
            <a:defRPr b="1"/>
          </a:pPr>
          <a:r>
            <a:rPr lang="en-US" dirty="0"/>
            <a:t>Generic summarization: </a:t>
          </a:r>
        </a:p>
      </dgm:t>
    </dgm:pt>
    <dgm:pt modelId="{53770D35-1371-4BF1-9BB0-FE99C1BEBC4C}" type="parTrans" cxnId="{8B9D5ECB-480E-4D8F-AD36-038623938204}">
      <dgm:prSet/>
      <dgm:spPr/>
      <dgm:t>
        <a:bodyPr/>
        <a:lstStyle/>
        <a:p>
          <a:endParaRPr lang="en-US"/>
        </a:p>
      </dgm:t>
    </dgm:pt>
    <dgm:pt modelId="{DEE15748-E3DD-4CAB-9AE6-BD1EFD5C0FBC}" type="sibTrans" cxnId="{8B9D5ECB-480E-4D8F-AD36-038623938204}">
      <dgm:prSet/>
      <dgm:spPr/>
      <dgm:t>
        <a:bodyPr/>
        <a:lstStyle/>
        <a:p>
          <a:endParaRPr lang="en-US"/>
        </a:p>
      </dgm:t>
    </dgm:pt>
    <dgm:pt modelId="{4A902316-21C1-471E-8569-C741B4435D5E}">
      <dgm:prSet/>
      <dgm:spPr/>
      <dgm:t>
        <a:bodyPr/>
        <a:lstStyle/>
        <a:p>
          <a:pPr>
            <a:lnSpc>
              <a:spcPct val="100000"/>
            </a:lnSpc>
          </a:pPr>
          <a:r>
            <a:rPr lang="en-US" dirty="0"/>
            <a:t>* Summarize the content of a document </a:t>
          </a:r>
        </a:p>
      </dgm:t>
    </dgm:pt>
    <dgm:pt modelId="{189FD825-1FC4-4CB7-AEB6-7F3FC9B3CB03}" type="parTrans" cxnId="{FDECF82C-C1C1-4568-B8C5-A59669FABBB1}">
      <dgm:prSet/>
      <dgm:spPr/>
      <dgm:t>
        <a:bodyPr/>
        <a:lstStyle/>
        <a:p>
          <a:endParaRPr lang="en-US"/>
        </a:p>
      </dgm:t>
    </dgm:pt>
    <dgm:pt modelId="{574FDD40-6CF2-45F5-9B05-2A5855FC6BCE}" type="sibTrans" cxnId="{FDECF82C-C1C1-4568-B8C5-A59669FABBB1}">
      <dgm:prSet/>
      <dgm:spPr/>
      <dgm:t>
        <a:bodyPr/>
        <a:lstStyle/>
        <a:p>
          <a:endParaRPr lang="en-US"/>
        </a:p>
      </dgm:t>
    </dgm:pt>
    <dgm:pt modelId="{2749C988-C642-4D38-B947-0EC90406A14A}">
      <dgm:prSet/>
      <dgm:spPr/>
      <dgm:t>
        <a:bodyPr/>
        <a:lstStyle/>
        <a:p>
          <a:pPr>
            <a:lnSpc>
              <a:spcPct val="100000"/>
            </a:lnSpc>
            <a:defRPr b="1"/>
          </a:pPr>
          <a:r>
            <a:rPr lang="en-US"/>
            <a:t>Query-focused summarization: </a:t>
          </a:r>
        </a:p>
      </dgm:t>
    </dgm:pt>
    <dgm:pt modelId="{DAD4E9A2-B5FF-4BE0-A62B-200137DD5A63}" type="parTrans" cxnId="{1E9BAD75-162A-4A4D-BDF6-7634B7DCF22A}">
      <dgm:prSet/>
      <dgm:spPr/>
      <dgm:t>
        <a:bodyPr/>
        <a:lstStyle/>
        <a:p>
          <a:endParaRPr lang="en-US"/>
        </a:p>
      </dgm:t>
    </dgm:pt>
    <dgm:pt modelId="{7B6B90FC-E6B4-45A0-8E72-EC8DBB9A5A38}" type="sibTrans" cxnId="{1E9BAD75-162A-4A4D-BDF6-7634B7DCF22A}">
      <dgm:prSet/>
      <dgm:spPr/>
      <dgm:t>
        <a:bodyPr/>
        <a:lstStyle/>
        <a:p>
          <a:endParaRPr lang="en-US"/>
        </a:p>
      </dgm:t>
    </dgm:pt>
    <dgm:pt modelId="{4C55DAC4-4F67-4059-A8D9-F503F3A0FC96}">
      <dgm:prSet/>
      <dgm:spPr/>
      <dgm:t>
        <a:bodyPr/>
        <a:lstStyle/>
        <a:p>
          <a:pPr>
            <a:lnSpc>
              <a:spcPct val="100000"/>
            </a:lnSpc>
          </a:pPr>
          <a:r>
            <a:rPr lang="en-US" dirty="0"/>
            <a:t>* summarize a document with respect to an information need expressed in a user query. </a:t>
          </a:r>
        </a:p>
      </dgm:t>
    </dgm:pt>
    <dgm:pt modelId="{06213D1A-964D-45EA-A006-808996AA699F}" type="parTrans" cxnId="{F2B73538-1689-4DD8-A371-A9FE2A232717}">
      <dgm:prSet/>
      <dgm:spPr/>
      <dgm:t>
        <a:bodyPr/>
        <a:lstStyle/>
        <a:p>
          <a:endParaRPr lang="en-US"/>
        </a:p>
      </dgm:t>
    </dgm:pt>
    <dgm:pt modelId="{03892FD0-AED6-44BD-B7A3-D47603B50172}" type="sibTrans" cxnId="{F2B73538-1689-4DD8-A371-A9FE2A232717}">
      <dgm:prSet/>
      <dgm:spPr/>
      <dgm:t>
        <a:bodyPr/>
        <a:lstStyle/>
        <a:p>
          <a:endParaRPr lang="en-US"/>
        </a:p>
      </dgm:t>
    </dgm:pt>
    <dgm:pt modelId="{5A406000-DF4F-476C-B3D1-DC0C08356B80}">
      <dgm:prSet/>
      <dgm:spPr/>
      <dgm:t>
        <a:bodyPr/>
        <a:lstStyle/>
        <a:p>
          <a:pPr>
            <a:lnSpc>
              <a:spcPct val="100000"/>
            </a:lnSpc>
          </a:pPr>
          <a:r>
            <a:rPr lang="en-US" dirty="0"/>
            <a:t>* a kind of complex question answering: </a:t>
          </a:r>
        </a:p>
      </dgm:t>
    </dgm:pt>
    <dgm:pt modelId="{9062E8EF-EC6E-4276-87B8-E0A4AA55D983}" type="parTrans" cxnId="{69FC8B6E-6806-4239-BB55-C665FF484175}">
      <dgm:prSet/>
      <dgm:spPr/>
      <dgm:t>
        <a:bodyPr/>
        <a:lstStyle/>
        <a:p>
          <a:endParaRPr lang="en-US"/>
        </a:p>
      </dgm:t>
    </dgm:pt>
    <dgm:pt modelId="{18B062E4-2721-4343-B840-44D4CA045496}" type="sibTrans" cxnId="{69FC8B6E-6806-4239-BB55-C665FF484175}">
      <dgm:prSet/>
      <dgm:spPr/>
      <dgm:t>
        <a:bodyPr/>
        <a:lstStyle/>
        <a:p>
          <a:endParaRPr lang="en-US"/>
        </a:p>
      </dgm:t>
    </dgm:pt>
    <dgm:pt modelId="{F28CBB74-9A41-4519-A6AB-27EEB6C5B40C}">
      <dgm:prSet/>
      <dgm:spPr/>
      <dgm:t>
        <a:bodyPr/>
        <a:lstStyle/>
        <a:p>
          <a:r>
            <a:rPr lang="en-US" dirty="0"/>
            <a:t> Answer a question by summarizing a document that has the information to construct the answer</a:t>
          </a:r>
        </a:p>
      </dgm:t>
    </dgm:pt>
    <dgm:pt modelId="{7AA9F76D-0BA6-4D91-B205-0869E3B0D658}" type="parTrans" cxnId="{F5EFA69F-E659-47FB-9C12-041767481A5C}">
      <dgm:prSet/>
      <dgm:spPr/>
      <dgm:t>
        <a:bodyPr/>
        <a:lstStyle/>
        <a:p>
          <a:endParaRPr lang="en-US"/>
        </a:p>
      </dgm:t>
    </dgm:pt>
    <dgm:pt modelId="{59A81B43-B5DF-4B46-A01F-4D1C946FBD40}" type="sibTrans" cxnId="{F5EFA69F-E659-47FB-9C12-041767481A5C}">
      <dgm:prSet/>
      <dgm:spPr/>
      <dgm:t>
        <a:bodyPr/>
        <a:lstStyle/>
        <a:p>
          <a:endParaRPr lang="en-US"/>
        </a:p>
      </dgm:t>
    </dgm:pt>
    <dgm:pt modelId="{C283B939-B79E-4A77-B839-66EB72451037}" type="pres">
      <dgm:prSet presAssocID="{2DEE4A54-EC21-4181-B7D5-76D81220302C}" presName="root" presStyleCnt="0">
        <dgm:presLayoutVars>
          <dgm:dir/>
          <dgm:resizeHandles val="exact"/>
        </dgm:presLayoutVars>
      </dgm:prSet>
      <dgm:spPr/>
    </dgm:pt>
    <dgm:pt modelId="{A52EF2BB-D37D-4981-9E0D-F4E52EA4EF4A}" type="pres">
      <dgm:prSet presAssocID="{0F194910-30F1-4A96-9956-9A8243417481}" presName="compNode" presStyleCnt="0"/>
      <dgm:spPr/>
    </dgm:pt>
    <dgm:pt modelId="{E3A7E365-1389-4D27-BEF2-EBF560BFA4AD}" type="pres">
      <dgm:prSet presAssocID="{0F194910-30F1-4A96-9956-9A82434174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23653313-D448-4BDA-8ABB-5D71113A3581}" type="pres">
      <dgm:prSet presAssocID="{0F194910-30F1-4A96-9956-9A8243417481}" presName="iconSpace" presStyleCnt="0"/>
      <dgm:spPr/>
    </dgm:pt>
    <dgm:pt modelId="{F55D9B89-2286-4A46-9D6E-78A4660513B5}" type="pres">
      <dgm:prSet presAssocID="{0F194910-30F1-4A96-9956-9A8243417481}" presName="parTx" presStyleLbl="revTx" presStyleIdx="0" presStyleCnt="4">
        <dgm:presLayoutVars>
          <dgm:chMax val="0"/>
          <dgm:chPref val="0"/>
        </dgm:presLayoutVars>
      </dgm:prSet>
      <dgm:spPr/>
    </dgm:pt>
    <dgm:pt modelId="{5C42F927-59AF-40E1-803A-956E4DC1DCC2}" type="pres">
      <dgm:prSet presAssocID="{0F194910-30F1-4A96-9956-9A8243417481}" presName="txSpace" presStyleCnt="0"/>
      <dgm:spPr/>
    </dgm:pt>
    <dgm:pt modelId="{15DC6A3F-606E-4530-9EBD-373C12843082}" type="pres">
      <dgm:prSet presAssocID="{0F194910-30F1-4A96-9956-9A8243417481}" presName="desTx" presStyleLbl="revTx" presStyleIdx="1" presStyleCnt="4">
        <dgm:presLayoutVars/>
      </dgm:prSet>
      <dgm:spPr/>
    </dgm:pt>
    <dgm:pt modelId="{AC34C217-3E91-4D99-A215-1EF494E9845B}" type="pres">
      <dgm:prSet presAssocID="{DEE15748-E3DD-4CAB-9AE6-BD1EFD5C0FBC}" presName="sibTrans" presStyleCnt="0"/>
      <dgm:spPr/>
    </dgm:pt>
    <dgm:pt modelId="{5080D09D-2E4B-4D5F-9AED-5A75BCB04A0B}" type="pres">
      <dgm:prSet presAssocID="{2749C988-C642-4D38-B947-0EC90406A14A}" presName="compNode" presStyleCnt="0"/>
      <dgm:spPr/>
    </dgm:pt>
    <dgm:pt modelId="{C4FD9D74-19D2-4628-ADA0-3B311FBFE973}" type="pres">
      <dgm:prSet presAssocID="{2749C988-C642-4D38-B947-0EC90406A1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58739EA7-B411-4D0F-AA6E-93D8038CF61A}" type="pres">
      <dgm:prSet presAssocID="{2749C988-C642-4D38-B947-0EC90406A14A}" presName="iconSpace" presStyleCnt="0"/>
      <dgm:spPr/>
    </dgm:pt>
    <dgm:pt modelId="{C5DB7E5F-5E94-44E6-8AD2-9465A532751F}" type="pres">
      <dgm:prSet presAssocID="{2749C988-C642-4D38-B947-0EC90406A14A}" presName="parTx" presStyleLbl="revTx" presStyleIdx="2" presStyleCnt="4">
        <dgm:presLayoutVars>
          <dgm:chMax val="0"/>
          <dgm:chPref val="0"/>
        </dgm:presLayoutVars>
      </dgm:prSet>
      <dgm:spPr/>
    </dgm:pt>
    <dgm:pt modelId="{239002DE-19B2-46FF-88EC-8F9BB4F4544A}" type="pres">
      <dgm:prSet presAssocID="{2749C988-C642-4D38-B947-0EC90406A14A}" presName="txSpace" presStyleCnt="0"/>
      <dgm:spPr/>
    </dgm:pt>
    <dgm:pt modelId="{CB20BCA5-C028-440C-85EE-5FBD72CE7256}" type="pres">
      <dgm:prSet presAssocID="{2749C988-C642-4D38-B947-0EC90406A14A}" presName="desTx" presStyleLbl="revTx" presStyleIdx="3" presStyleCnt="4">
        <dgm:presLayoutVars/>
      </dgm:prSet>
      <dgm:spPr/>
    </dgm:pt>
  </dgm:ptLst>
  <dgm:cxnLst>
    <dgm:cxn modelId="{6D2F6E1B-A662-FB44-80DD-1692918DC4C3}" type="presOf" srcId="{2DEE4A54-EC21-4181-B7D5-76D81220302C}" destId="{C283B939-B79E-4A77-B839-66EB72451037}" srcOrd="0" destOrd="0" presId="urn:microsoft.com/office/officeart/2018/2/layout/IconLabelDescriptionList"/>
    <dgm:cxn modelId="{FDECF82C-C1C1-4568-B8C5-A59669FABBB1}" srcId="{0F194910-30F1-4A96-9956-9A8243417481}" destId="{4A902316-21C1-471E-8569-C741B4435D5E}" srcOrd="0" destOrd="0" parTransId="{189FD825-1FC4-4CB7-AEB6-7F3FC9B3CB03}" sibTransId="{574FDD40-6CF2-45F5-9B05-2A5855FC6BCE}"/>
    <dgm:cxn modelId="{F2B73538-1689-4DD8-A371-A9FE2A232717}" srcId="{2749C988-C642-4D38-B947-0EC90406A14A}" destId="{4C55DAC4-4F67-4059-A8D9-F503F3A0FC96}" srcOrd="0" destOrd="0" parTransId="{06213D1A-964D-45EA-A006-808996AA699F}" sibTransId="{03892FD0-AED6-44BD-B7A3-D47603B50172}"/>
    <dgm:cxn modelId="{8259BC4A-5898-C241-B7CC-291631C8C892}" type="presOf" srcId="{2749C988-C642-4D38-B947-0EC90406A14A}" destId="{C5DB7E5F-5E94-44E6-8AD2-9465A532751F}" srcOrd="0" destOrd="0" presId="urn:microsoft.com/office/officeart/2018/2/layout/IconLabelDescriptionList"/>
    <dgm:cxn modelId="{97864F52-7687-3449-BC0D-83AB91DB0241}" type="presOf" srcId="{4A902316-21C1-471E-8569-C741B4435D5E}" destId="{15DC6A3F-606E-4530-9EBD-373C12843082}" srcOrd="0" destOrd="0" presId="urn:microsoft.com/office/officeart/2018/2/layout/IconLabelDescriptionList"/>
    <dgm:cxn modelId="{6E0C2E56-22CE-0149-AC8C-DEA02AEDB340}" type="presOf" srcId="{0F194910-30F1-4A96-9956-9A8243417481}" destId="{F55D9B89-2286-4A46-9D6E-78A4660513B5}" srcOrd="0" destOrd="0" presId="urn:microsoft.com/office/officeart/2018/2/layout/IconLabelDescriptionList"/>
    <dgm:cxn modelId="{69FC8B6E-6806-4239-BB55-C665FF484175}" srcId="{2749C988-C642-4D38-B947-0EC90406A14A}" destId="{5A406000-DF4F-476C-B3D1-DC0C08356B80}" srcOrd="1" destOrd="0" parTransId="{9062E8EF-EC6E-4276-87B8-E0A4AA55D983}" sibTransId="{18B062E4-2721-4343-B840-44D4CA045496}"/>
    <dgm:cxn modelId="{1E9BAD75-162A-4A4D-BDF6-7634B7DCF22A}" srcId="{2DEE4A54-EC21-4181-B7D5-76D81220302C}" destId="{2749C988-C642-4D38-B947-0EC90406A14A}" srcOrd="1" destOrd="0" parTransId="{DAD4E9A2-B5FF-4BE0-A62B-200137DD5A63}" sibTransId="{7B6B90FC-E6B4-45A0-8E72-EC8DBB9A5A38}"/>
    <dgm:cxn modelId="{ECD88F80-86B2-5F4B-8AC9-F9A41CACCB56}" type="presOf" srcId="{4C55DAC4-4F67-4059-A8D9-F503F3A0FC96}" destId="{CB20BCA5-C028-440C-85EE-5FBD72CE7256}" srcOrd="0" destOrd="0" presId="urn:microsoft.com/office/officeart/2018/2/layout/IconLabelDescriptionList"/>
    <dgm:cxn modelId="{F5EFA69F-E659-47FB-9C12-041767481A5C}" srcId="{5A406000-DF4F-476C-B3D1-DC0C08356B80}" destId="{F28CBB74-9A41-4519-A6AB-27EEB6C5B40C}" srcOrd="0" destOrd="0" parTransId="{7AA9F76D-0BA6-4D91-B205-0869E3B0D658}" sibTransId="{59A81B43-B5DF-4B46-A01F-4D1C946FBD40}"/>
    <dgm:cxn modelId="{B64C0BAB-89BF-1349-A23E-761FADEC041E}" type="presOf" srcId="{F28CBB74-9A41-4519-A6AB-27EEB6C5B40C}" destId="{CB20BCA5-C028-440C-85EE-5FBD72CE7256}" srcOrd="0" destOrd="2" presId="urn:microsoft.com/office/officeart/2018/2/layout/IconLabelDescriptionList"/>
    <dgm:cxn modelId="{A9964CC0-99F4-9645-ACE1-76856CA8FFEE}" type="presOf" srcId="{5A406000-DF4F-476C-B3D1-DC0C08356B80}" destId="{CB20BCA5-C028-440C-85EE-5FBD72CE7256}" srcOrd="0" destOrd="1" presId="urn:microsoft.com/office/officeart/2018/2/layout/IconLabelDescriptionList"/>
    <dgm:cxn modelId="{8B9D5ECB-480E-4D8F-AD36-038623938204}" srcId="{2DEE4A54-EC21-4181-B7D5-76D81220302C}" destId="{0F194910-30F1-4A96-9956-9A8243417481}" srcOrd="0" destOrd="0" parTransId="{53770D35-1371-4BF1-9BB0-FE99C1BEBC4C}" sibTransId="{DEE15748-E3DD-4CAB-9AE6-BD1EFD5C0FBC}"/>
    <dgm:cxn modelId="{9BFEFA65-7063-B949-B21F-A1EA0BF3C905}" type="presParOf" srcId="{C283B939-B79E-4A77-B839-66EB72451037}" destId="{A52EF2BB-D37D-4981-9E0D-F4E52EA4EF4A}" srcOrd="0" destOrd="0" presId="urn:microsoft.com/office/officeart/2018/2/layout/IconLabelDescriptionList"/>
    <dgm:cxn modelId="{E45AC0FB-92A2-5449-9785-707D312D2F68}" type="presParOf" srcId="{A52EF2BB-D37D-4981-9E0D-F4E52EA4EF4A}" destId="{E3A7E365-1389-4D27-BEF2-EBF560BFA4AD}" srcOrd="0" destOrd="0" presId="urn:microsoft.com/office/officeart/2018/2/layout/IconLabelDescriptionList"/>
    <dgm:cxn modelId="{FFFCF8F8-7682-D640-90F7-7522C7BAA38A}" type="presParOf" srcId="{A52EF2BB-D37D-4981-9E0D-F4E52EA4EF4A}" destId="{23653313-D448-4BDA-8ABB-5D71113A3581}" srcOrd="1" destOrd="0" presId="urn:microsoft.com/office/officeart/2018/2/layout/IconLabelDescriptionList"/>
    <dgm:cxn modelId="{FF92F9FA-7F4A-554D-A3EB-97EE56C07E7D}" type="presParOf" srcId="{A52EF2BB-D37D-4981-9E0D-F4E52EA4EF4A}" destId="{F55D9B89-2286-4A46-9D6E-78A4660513B5}" srcOrd="2" destOrd="0" presId="urn:microsoft.com/office/officeart/2018/2/layout/IconLabelDescriptionList"/>
    <dgm:cxn modelId="{8F7B583F-8DC4-B34E-B87E-77DEE735545D}" type="presParOf" srcId="{A52EF2BB-D37D-4981-9E0D-F4E52EA4EF4A}" destId="{5C42F927-59AF-40E1-803A-956E4DC1DCC2}" srcOrd="3" destOrd="0" presId="urn:microsoft.com/office/officeart/2018/2/layout/IconLabelDescriptionList"/>
    <dgm:cxn modelId="{05498CBD-B0EA-7D45-A3FA-D0C809FE2B59}" type="presParOf" srcId="{A52EF2BB-D37D-4981-9E0D-F4E52EA4EF4A}" destId="{15DC6A3F-606E-4530-9EBD-373C12843082}" srcOrd="4" destOrd="0" presId="urn:microsoft.com/office/officeart/2018/2/layout/IconLabelDescriptionList"/>
    <dgm:cxn modelId="{C0BC3412-03A7-F24C-B09B-CDAD5E5DA73D}" type="presParOf" srcId="{C283B939-B79E-4A77-B839-66EB72451037}" destId="{AC34C217-3E91-4D99-A215-1EF494E9845B}" srcOrd="1" destOrd="0" presId="urn:microsoft.com/office/officeart/2018/2/layout/IconLabelDescriptionList"/>
    <dgm:cxn modelId="{8BC96BED-4B30-0A4F-AE4F-D20EF6AEC97D}" type="presParOf" srcId="{C283B939-B79E-4A77-B839-66EB72451037}" destId="{5080D09D-2E4B-4D5F-9AED-5A75BCB04A0B}" srcOrd="2" destOrd="0" presId="urn:microsoft.com/office/officeart/2018/2/layout/IconLabelDescriptionList"/>
    <dgm:cxn modelId="{132B7A92-5C43-B843-A021-EEB481467E2A}" type="presParOf" srcId="{5080D09D-2E4B-4D5F-9AED-5A75BCB04A0B}" destId="{C4FD9D74-19D2-4628-ADA0-3B311FBFE973}" srcOrd="0" destOrd="0" presId="urn:microsoft.com/office/officeart/2018/2/layout/IconLabelDescriptionList"/>
    <dgm:cxn modelId="{8E7E0A54-C5CD-1949-B298-84B7DB92926D}" type="presParOf" srcId="{5080D09D-2E4B-4D5F-9AED-5A75BCB04A0B}" destId="{58739EA7-B411-4D0F-AA6E-93D8038CF61A}" srcOrd="1" destOrd="0" presId="urn:microsoft.com/office/officeart/2018/2/layout/IconLabelDescriptionList"/>
    <dgm:cxn modelId="{800DE184-E2DC-F048-9CB6-665DDBBD0539}" type="presParOf" srcId="{5080D09D-2E4B-4D5F-9AED-5A75BCB04A0B}" destId="{C5DB7E5F-5E94-44E6-8AD2-9465A532751F}" srcOrd="2" destOrd="0" presId="urn:microsoft.com/office/officeart/2018/2/layout/IconLabelDescriptionList"/>
    <dgm:cxn modelId="{5A39A33C-B0AA-FB42-9924-49E7B0664399}" type="presParOf" srcId="{5080D09D-2E4B-4D5F-9AED-5A75BCB04A0B}" destId="{239002DE-19B2-46FF-88EC-8F9BB4F4544A}" srcOrd="3" destOrd="0" presId="urn:microsoft.com/office/officeart/2018/2/layout/IconLabelDescriptionList"/>
    <dgm:cxn modelId="{2A5A758C-679D-5249-8589-A8854227EF74}" type="presParOf" srcId="{5080D09D-2E4B-4D5F-9AED-5A75BCB04A0B}" destId="{CB20BCA5-C028-440C-85EE-5FBD72CE725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7E365-1389-4D27-BEF2-EBF560BFA4AD}">
      <dsp:nvSpPr>
        <dsp:cNvPr id="0" name=""/>
        <dsp:cNvSpPr/>
      </dsp:nvSpPr>
      <dsp:spPr>
        <a:xfrm>
          <a:off x="1562" y="1679506"/>
          <a:ext cx="1159101" cy="1159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5D9B89-2286-4A46-9D6E-78A4660513B5}">
      <dsp:nvSpPr>
        <dsp:cNvPr id="0" name=""/>
        <dsp:cNvSpPr/>
      </dsp:nvSpPr>
      <dsp:spPr>
        <a:xfrm>
          <a:off x="1562" y="2989064"/>
          <a:ext cx="3311718" cy="496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Generic summarization: </a:t>
          </a:r>
        </a:p>
      </dsp:txBody>
      <dsp:txXfrm>
        <a:off x="1562" y="2989064"/>
        <a:ext cx="3311718" cy="496757"/>
      </dsp:txXfrm>
    </dsp:sp>
    <dsp:sp modelId="{15DC6A3F-606E-4530-9EBD-373C12843082}">
      <dsp:nvSpPr>
        <dsp:cNvPr id="0" name=""/>
        <dsp:cNvSpPr/>
      </dsp:nvSpPr>
      <dsp:spPr>
        <a:xfrm>
          <a:off x="1562" y="3555802"/>
          <a:ext cx="3311718" cy="162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 Summarize the content of a document </a:t>
          </a:r>
        </a:p>
      </dsp:txBody>
      <dsp:txXfrm>
        <a:off x="1562" y="3555802"/>
        <a:ext cx="3311718" cy="1622690"/>
      </dsp:txXfrm>
    </dsp:sp>
    <dsp:sp modelId="{C4FD9D74-19D2-4628-ADA0-3B311FBFE973}">
      <dsp:nvSpPr>
        <dsp:cNvPr id="0" name=""/>
        <dsp:cNvSpPr/>
      </dsp:nvSpPr>
      <dsp:spPr>
        <a:xfrm>
          <a:off x="3892832" y="1679506"/>
          <a:ext cx="1159101" cy="1159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DB7E5F-5E94-44E6-8AD2-9465A532751F}">
      <dsp:nvSpPr>
        <dsp:cNvPr id="0" name=""/>
        <dsp:cNvSpPr/>
      </dsp:nvSpPr>
      <dsp:spPr>
        <a:xfrm>
          <a:off x="3892832" y="2989064"/>
          <a:ext cx="3311718" cy="496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Query-focused summarization: </a:t>
          </a:r>
        </a:p>
      </dsp:txBody>
      <dsp:txXfrm>
        <a:off x="3892832" y="2989064"/>
        <a:ext cx="3311718" cy="496757"/>
      </dsp:txXfrm>
    </dsp:sp>
    <dsp:sp modelId="{CB20BCA5-C028-440C-85EE-5FBD72CE7256}">
      <dsp:nvSpPr>
        <dsp:cNvPr id="0" name=""/>
        <dsp:cNvSpPr/>
      </dsp:nvSpPr>
      <dsp:spPr>
        <a:xfrm>
          <a:off x="3892832" y="3555802"/>
          <a:ext cx="3311718" cy="162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 summarize a document with respect to an information need expressed in a user query. </a:t>
          </a:r>
        </a:p>
        <a:p>
          <a:pPr marL="0" lvl="0" indent="0" algn="l" defTabSz="622300">
            <a:lnSpc>
              <a:spcPct val="100000"/>
            </a:lnSpc>
            <a:spcBef>
              <a:spcPct val="0"/>
            </a:spcBef>
            <a:spcAft>
              <a:spcPct val="35000"/>
            </a:spcAft>
            <a:buNone/>
          </a:pPr>
          <a:r>
            <a:rPr lang="en-US" sz="1400" kern="1200" dirty="0"/>
            <a:t>* a kind of complex question answering: </a:t>
          </a:r>
        </a:p>
        <a:p>
          <a:pPr marL="114300" lvl="1" indent="-114300" algn="l" defTabSz="622300">
            <a:lnSpc>
              <a:spcPct val="90000"/>
            </a:lnSpc>
            <a:spcBef>
              <a:spcPct val="0"/>
            </a:spcBef>
            <a:spcAft>
              <a:spcPct val="15000"/>
            </a:spcAft>
            <a:buChar char="•"/>
          </a:pPr>
          <a:r>
            <a:rPr lang="en-US" sz="1400" kern="1200" dirty="0"/>
            <a:t> Answer a question by summarizing a document that has the information to construct the answer</a:t>
          </a:r>
        </a:p>
      </dsp:txBody>
      <dsp:txXfrm>
        <a:off x="3892832" y="3555802"/>
        <a:ext cx="3311718" cy="16226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CAEF5-3F9E-7D48-8070-B836F44C6292}"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67C0A-C4D4-D542-A4FA-93C39DBAE6CB}" type="slidenum">
              <a:rPr lang="en-US" smtClean="0"/>
              <a:t>‹#›</a:t>
            </a:fld>
            <a:endParaRPr lang="en-US"/>
          </a:p>
        </p:txBody>
      </p:sp>
    </p:spTree>
    <p:extLst>
      <p:ext uri="{BB962C8B-B14F-4D97-AF65-F5344CB8AC3E}">
        <p14:creationId xmlns:p14="http://schemas.microsoft.com/office/powerpoint/2010/main" val="271569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 9: Text Summarization</a:t>
            </a:r>
          </a:p>
        </p:txBody>
      </p:sp>
      <p:sp>
        <p:nvSpPr>
          <p:cNvPr id="4" name="Slide Number Placeholder 3"/>
          <p:cNvSpPr>
            <a:spLocks noGrp="1"/>
          </p:cNvSpPr>
          <p:nvPr>
            <p:ph type="sldNum" sz="quarter" idx="5"/>
          </p:nvPr>
        </p:nvSpPr>
        <p:spPr/>
        <p:txBody>
          <a:bodyPr/>
          <a:lstStyle/>
          <a:p>
            <a:fld id="{DC167C0A-C4D4-D542-A4FA-93C39DBAE6CB}" type="slidenum">
              <a:rPr lang="en-US" smtClean="0"/>
              <a:t>1</a:t>
            </a:fld>
            <a:endParaRPr lang="en-US"/>
          </a:p>
        </p:txBody>
      </p:sp>
    </p:spTree>
    <p:extLst>
      <p:ext uri="{BB962C8B-B14F-4D97-AF65-F5344CB8AC3E}">
        <p14:creationId xmlns:p14="http://schemas.microsoft.com/office/powerpoint/2010/main" val="1255052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What is the use of knowing the history?</a:t>
            </a:r>
          </a:p>
          <a:p>
            <a:r>
              <a:rPr lang="en-US" b="0" i="0" dirty="0">
                <a:solidFill>
                  <a:srgbClr val="ECECEC"/>
                </a:solidFill>
                <a:effectLst/>
                <a:highlight>
                  <a:srgbClr val="212121"/>
                </a:highlight>
                <a:latin typeface="+mn-lt"/>
              </a:rPr>
              <a:t>By learning from past approaches and innovations, stakeholders can identify areas for improvement and explore new directions in summarization research. Additionally, understanding the historical context can inform decision-making processes, such as selecting appropriate methods for specific summarization tasks or anticipating potential challenges in implementing summarization solutions. </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10</a:t>
            </a:fld>
            <a:endParaRPr lang="en-US"/>
          </a:p>
        </p:txBody>
      </p:sp>
    </p:spTree>
    <p:extLst>
      <p:ext uri="{BB962C8B-B14F-4D97-AF65-F5344CB8AC3E}">
        <p14:creationId xmlns:p14="http://schemas.microsoft.com/office/powerpoint/2010/main" val="315297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Where these detection will be used?</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Salience detection is utilized to pinpoint the most significant information within a text document, serving as a foundational step in various natural language processing tasks. By identifying salient words or sentences, this process enables the extraction of key content, essential for tasks such as text summarization, information retrieval, and question answering. Salience detection aids in generating concise and informative summaries, ranking search results based on relevance, and identifying relevant passages for answering user queries. Ultimately, it enhances the efficiency and effectiveness of natural language processing applications by focusing on the most pertinent information within text documents.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11</a:t>
            </a:fld>
            <a:endParaRPr lang="en-US"/>
          </a:p>
        </p:txBody>
      </p:sp>
    </p:spTree>
    <p:extLst>
      <p:ext uri="{BB962C8B-B14F-4D97-AF65-F5344CB8AC3E}">
        <p14:creationId xmlns:p14="http://schemas.microsoft.com/office/powerpoint/2010/main" val="266880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 slide is presenting the concept of query-focused summarization, which involves generating concise summaries tailored to specific user queries or information needs. It emphasizes the importance of providing relevant information in response to a query, highlighting the need for focused and targeted summaries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12</a:t>
            </a:fld>
            <a:endParaRPr lang="en-US"/>
          </a:p>
        </p:txBody>
      </p:sp>
    </p:spTree>
    <p:extLst>
      <p:ext uri="{BB962C8B-B14F-4D97-AF65-F5344CB8AC3E}">
        <p14:creationId xmlns:p14="http://schemas.microsoft.com/office/powerpoint/2010/main" val="305242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These three steps provide a structured approach to text summarization, guiding the process from selecting relevant content to organizing and refining it into a concise and coherent summary. By following these steps, summarization systems can effectively capture the essence of the original text while producing summaries that are informative, readable, and engaging.</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13</a:t>
            </a:fld>
            <a:endParaRPr lang="en-US"/>
          </a:p>
        </p:txBody>
      </p:sp>
    </p:spTree>
    <p:extLst>
      <p:ext uri="{BB962C8B-B14F-4D97-AF65-F5344CB8AC3E}">
        <p14:creationId xmlns:p14="http://schemas.microsoft.com/office/powerpoint/2010/main" val="1187928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 information presented on the slide plays a crucial role in text summarization by addressing the fundamental task of selecting relevant content for inclusion in the summary. Content selection is a critical step in the summarization process, as it determines which information from the original document will be retained and highlighted in the summary</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Understanding and applying unsupervised content selection techniques is essential for building robust and effective text summarization systems.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14</a:t>
            </a:fld>
            <a:endParaRPr lang="en-US"/>
          </a:p>
        </p:txBody>
      </p:sp>
    </p:spTree>
    <p:extLst>
      <p:ext uri="{BB962C8B-B14F-4D97-AF65-F5344CB8AC3E}">
        <p14:creationId xmlns:p14="http://schemas.microsoft.com/office/powerpoint/2010/main" val="3597649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Topic Signature?</a:t>
            </a:r>
          </a:p>
          <a:p>
            <a:r>
              <a:rPr lang="en-US" b="0" i="0" dirty="0">
                <a:solidFill>
                  <a:srgbClr val="ECECEC"/>
                </a:solidFill>
                <a:effectLst/>
                <a:highlight>
                  <a:srgbClr val="212121"/>
                </a:highlight>
                <a:latin typeface="+mn-lt"/>
              </a:rPr>
              <a:t>Topic signature is a method in text summarization that selects key words relevant to the document's topic. By identifying distinctive terms, it captures the main themes efficiently, aiding in generating concise and informative summaries. This approach is pivotal in content selection, ensuring the most relevant information is included.</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15</a:t>
            </a:fld>
            <a:endParaRPr lang="en-US"/>
          </a:p>
        </p:txBody>
      </p:sp>
    </p:spTree>
    <p:extLst>
      <p:ext uri="{BB962C8B-B14F-4D97-AF65-F5344CB8AC3E}">
        <p14:creationId xmlns:p14="http://schemas.microsoft.com/office/powerpoint/2010/main" val="2081754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In the study conducted by Conroy, Schlesinger, and O'Leary in 2006, topic signature-based content selection with queries was explored. This likely involved using topic signature methods to identify salient words or phrases within documents, and then utilizing those signatures to select relevant content in response to user queries. The goal would have been to improve the effectiveness and efficiency of content selection for text summarization, ensuring that the summaries generated are closely aligned with the user's information needs.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16</a:t>
            </a:fld>
            <a:endParaRPr lang="en-US"/>
          </a:p>
        </p:txBody>
      </p:sp>
    </p:spTree>
    <p:extLst>
      <p:ext uri="{BB962C8B-B14F-4D97-AF65-F5344CB8AC3E}">
        <p14:creationId xmlns:p14="http://schemas.microsoft.com/office/powerpoint/2010/main" val="120865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These algorithms leverage graph structures to rank sentences within a document based on their importance and relevance. By analyzing relationships between sentences and identifying key nodes in the graph, these algorithms facilitate unsupervised content selection for text summarization. This approach enables the extraction of salient sentences without the need for manual annotation or supervision, contributing to the development of more efficient and scalable text summarization techniques.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17</a:t>
            </a:fld>
            <a:endParaRPr lang="en-US"/>
          </a:p>
        </p:txBody>
      </p:sp>
    </p:spTree>
    <p:extLst>
      <p:ext uri="{BB962C8B-B14F-4D97-AF65-F5344CB8AC3E}">
        <p14:creationId xmlns:p14="http://schemas.microsoft.com/office/powerpoint/2010/main" val="401404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slide shows the summary of the dataset that is taken from </a:t>
            </a:r>
            <a:r>
              <a:rPr lang="en-US" dirty="0" err="1"/>
              <a:t>cnn.com</a:t>
            </a:r>
            <a:r>
              <a:rPr lang="en-US" dirty="0"/>
              <a:t>.</a:t>
            </a:r>
          </a:p>
        </p:txBody>
      </p:sp>
      <p:sp>
        <p:nvSpPr>
          <p:cNvPr id="4" name="Slide Number Placeholder 3"/>
          <p:cNvSpPr>
            <a:spLocks noGrp="1"/>
          </p:cNvSpPr>
          <p:nvPr>
            <p:ph type="sldNum" sz="quarter" idx="5"/>
          </p:nvPr>
        </p:nvSpPr>
        <p:spPr/>
        <p:txBody>
          <a:bodyPr/>
          <a:lstStyle/>
          <a:p>
            <a:fld id="{DC167C0A-C4D4-D542-A4FA-93C39DBAE6CB}" type="slidenum">
              <a:rPr lang="en-US" smtClean="0"/>
              <a:t>18</a:t>
            </a:fld>
            <a:endParaRPr lang="en-US"/>
          </a:p>
        </p:txBody>
      </p:sp>
    </p:spTree>
    <p:extLst>
      <p:ext uri="{BB962C8B-B14F-4D97-AF65-F5344CB8AC3E}">
        <p14:creationId xmlns:p14="http://schemas.microsoft.com/office/powerpoint/2010/main" val="2863493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highlight>
                  <a:srgbClr val="212121"/>
                </a:highlight>
                <a:latin typeface="+mn-lt"/>
              </a:rPr>
              <a:t>Supervised content selection in text summarization involves training a model with labeled data to identify the importance of sentences or phrases for summarization tasks. By learning from annotated examples, the model predicts which content is relevant to include in the summary, offering precise control over content selection based on human judgments. This method is valuable when high-quality labeled data is accessible and when fine-tuned content selection is desired for accurate summarization.</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19</a:t>
            </a:fld>
            <a:endParaRPr lang="en-US"/>
          </a:p>
        </p:txBody>
      </p:sp>
    </p:spTree>
    <p:extLst>
      <p:ext uri="{BB962C8B-B14F-4D97-AF65-F5344CB8AC3E}">
        <p14:creationId xmlns:p14="http://schemas.microsoft.com/office/powerpoint/2010/main" val="198137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Text Summarization?</a:t>
            </a:r>
          </a:p>
          <a:p>
            <a:r>
              <a:rPr lang="en-US" b="0" i="0" dirty="0">
                <a:solidFill>
                  <a:srgbClr val="ECECEC"/>
                </a:solidFill>
                <a:effectLst/>
                <a:highlight>
                  <a:srgbClr val="212121"/>
                </a:highlight>
                <a:latin typeface="+mn-lt"/>
              </a:rPr>
              <a:t>Text summarization is the process of distilling the essential information from a text document into a shorter version while preserving its key points and meaning. It involves reducing the length of the text while retaining its most important ideas, concepts, and arguments. Summarization can be performed manually by humans or automatically by algorithms and natural language processing techniques. </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Creating an abridged version serves to streamline information delivery and enhance user experience by providing them with a clear and concise understanding of the text's significance.</a:t>
            </a:r>
          </a:p>
        </p:txBody>
      </p:sp>
      <p:sp>
        <p:nvSpPr>
          <p:cNvPr id="4" name="Slide Number Placeholder 3"/>
          <p:cNvSpPr>
            <a:spLocks noGrp="1"/>
          </p:cNvSpPr>
          <p:nvPr>
            <p:ph type="sldNum" sz="quarter" idx="5"/>
          </p:nvPr>
        </p:nvSpPr>
        <p:spPr/>
        <p:txBody>
          <a:bodyPr/>
          <a:lstStyle/>
          <a:p>
            <a:fld id="{DC167C0A-C4D4-D542-A4FA-93C39DBAE6CB}" type="slidenum">
              <a:rPr lang="en-US" smtClean="0"/>
              <a:t>2</a:t>
            </a:fld>
            <a:endParaRPr lang="en-US"/>
          </a:p>
        </p:txBody>
      </p:sp>
    </p:spTree>
    <p:extLst>
      <p:ext uri="{BB962C8B-B14F-4D97-AF65-F5344CB8AC3E}">
        <p14:creationId xmlns:p14="http://schemas.microsoft.com/office/powerpoint/2010/main" val="889416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CECEC"/>
                </a:solidFill>
                <a:effectLst/>
                <a:highlight>
                  <a:srgbClr val="212121"/>
                </a:highlight>
                <a:latin typeface="+mn-lt"/>
              </a:rPr>
              <a:t>For example, let's say we have an article about "Benefits of Exercise" and three reference summaries written by humans. We also have an automatic summarization system that generates its own summary of the article.</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We choose a value for N, like 2 for bigrams. Then, we count how many bigrams in the automatic summary are also in the reference summaries.</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If the automatic summary shares many bigrams with the reference summaries, it will get a higher ROUGE-2 score, indicating better quality.</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ROUGE-N provides a quantitative measure of how well the automatic summary captures the content and structure of the human-written reference summaries.</a:t>
            </a: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20</a:t>
            </a:fld>
            <a:endParaRPr lang="en-US"/>
          </a:p>
        </p:txBody>
      </p:sp>
    </p:spTree>
    <p:extLst>
      <p:ext uri="{BB962C8B-B14F-4D97-AF65-F5344CB8AC3E}">
        <p14:creationId xmlns:p14="http://schemas.microsoft.com/office/powerpoint/2010/main" val="346049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latin typeface="+mn-lt"/>
              </a:rPr>
              <a:t>For example, let's consider a news article about "Climate Change" with three reference summaries written by humans. We also have an automatic summarization system that generates its own summary of the article.</a:t>
            </a:r>
          </a:p>
          <a:p>
            <a:pPr marL="171450" indent="-171450">
              <a:buFont typeface="Arial" panose="020B0604020202020204" pitchFamily="34" charset="0"/>
              <a:buChar char="•"/>
            </a:pPr>
            <a:r>
              <a:rPr lang="en-US" dirty="0">
                <a:effectLst/>
                <a:latin typeface="+mn-lt"/>
              </a:rPr>
              <a:t>We calculate the ROUGE-1 score by counting how many individual words in the automatic summary are also present in the reference summaries.</a:t>
            </a:r>
          </a:p>
          <a:p>
            <a:pPr marL="171450" indent="-171450">
              <a:buFont typeface="Arial" panose="020B0604020202020204" pitchFamily="34" charset="0"/>
              <a:buChar char="•"/>
            </a:pPr>
            <a:r>
              <a:rPr lang="en-US" dirty="0">
                <a:effectLst/>
                <a:latin typeface="+mn-lt"/>
              </a:rPr>
              <a:t>If the automatic summary shares many words with the reference summaries, it will receive a higher ROUGE-1 score, indicating better quality.</a:t>
            </a:r>
          </a:p>
          <a:p>
            <a:pPr marL="171450" indent="-171450">
              <a:buFont typeface="Arial" panose="020B0604020202020204" pitchFamily="34" charset="0"/>
              <a:buChar char="•"/>
            </a:pPr>
            <a:r>
              <a:rPr lang="en-US" dirty="0">
                <a:effectLst/>
                <a:latin typeface="+mn-lt"/>
              </a:rPr>
              <a:t>ROUGE-1 provides a quantitative measure of how well the automatic summary captures the content and vocabulary used in the human-written reference summaries.</a:t>
            </a:r>
          </a:p>
          <a:p>
            <a:pPr algn="l"/>
            <a:br>
              <a:rPr lang="en-US" b="0" i="0" dirty="0">
                <a:solidFill>
                  <a:srgbClr val="FFFFFF"/>
                </a:solidFill>
                <a:effectLst/>
                <a:highlight>
                  <a:srgbClr val="212121"/>
                </a:highlight>
                <a:latin typeface="+mn-lt"/>
              </a:rPr>
            </a:br>
            <a:endParaRPr lang="en-US" b="0" i="0" dirty="0">
              <a:solidFill>
                <a:srgbClr val="FFFFFF"/>
              </a:solidFill>
              <a:effectLst/>
              <a:highlight>
                <a:srgbClr val="212121"/>
              </a:highlight>
              <a:latin typeface="+mn-lt"/>
            </a:endParaRPr>
          </a:p>
          <a:p>
            <a:endParaRPr lang="en-US" dirty="0">
              <a:latin typeface="+mn-lt"/>
            </a:endParaRPr>
          </a:p>
          <a:p>
            <a:endParaRPr lang="en-US" dirty="0"/>
          </a:p>
        </p:txBody>
      </p:sp>
      <p:sp>
        <p:nvSpPr>
          <p:cNvPr id="4" name="Slide Number Placeholder 3"/>
          <p:cNvSpPr>
            <a:spLocks noGrp="1"/>
          </p:cNvSpPr>
          <p:nvPr>
            <p:ph type="sldNum" sz="quarter" idx="5"/>
          </p:nvPr>
        </p:nvSpPr>
        <p:spPr/>
        <p:txBody>
          <a:bodyPr/>
          <a:lstStyle/>
          <a:p>
            <a:fld id="{DC167C0A-C4D4-D542-A4FA-93C39DBAE6CB}" type="slidenum">
              <a:rPr lang="en-US" smtClean="0"/>
              <a:t>21</a:t>
            </a:fld>
            <a:endParaRPr lang="en-US"/>
          </a:p>
        </p:txBody>
      </p:sp>
    </p:spTree>
    <p:extLst>
      <p:ext uri="{BB962C8B-B14F-4D97-AF65-F5344CB8AC3E}">
        <p14:creationId xmlns:p14="http://schemas.microsoft.com/office/powerpoint/2010/main" val="160858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mn-lt"/>
              </a:rPr>
              <a:t>Example: </a:t>
            </a:r>
          </a:p>
          <a:p>
            <a:pPr marL="171450" indent="-171450">
              <a:buFont typeface="Arial" panose="020B0604020202020204" pitchFamily="34" charset="0"/>
              <a:buChar char="•"/>
            </a:pPr>
            <a:r>
              <a:rPr lang="en-US" dirty="0">
                <a:effectLst/>
                <a:latin typeface="+mn-lt"/>
              </a:rPr>
              <a:t>Let's consider an article about "Artificial Intelligence" and three reference summaries written by humans. We also have an automatic summarization system that generates its own summary of the article.</a:t>
            </a:r>
          </a:p>
          <a:p>
            <a:pPr marL="171450" indent="-171450">
              <a:buFont typeface="Arial" panose="020B0604020202020204" pitchFamily="34" charset="0"/>
              <a:buChar char="•"/>
            </a:pPr>
            <a:r>
              <a:rPr lang="en-US" dirty="0">
                <a:effectLst/>
                <a:latin typeface="+mn-lt"/>
              </a:rPr>
              <a:t>We count how many pairs of consecutive words (bigrams) in the automatic summary are also in the reference summaries.</a:t>
            </a:r>
          </a:p>
          <a:p>
            <a:pPr marL="171450" indent="-171450">
              <a:buFont typeface="Arial" panose="020B0604020202020204" pitchFamily="34" charset="0"/>
              <a:buChar char="•"/>
            </a:pPr>
            <a:r>
              <a:rPr lang="en-US" dirty="0">
                <a:effectLst/>
                <a:latin typeface="+mn-lt"/>
              </a:rPr>
              <a:t>If the automatic summary shares many bigrams with the reference summaries, it will get a higher ROUGE-2 score, indicating better quality.</a:t>
            </a:r>
          </a:p>
          <a:p>
            <a:pPr marL="171450" indent="-171450">
              <a:buFont typeface="Arial" panose="020B0604020202020204" pitchFamily="34" charset="0"/>
              <a:buChar char="•"/>
            </a:pPr>
            <a:r>
              <a:rPr lang="en-US" dirty="0">
                <a:effectLst/>
                <a:latin typeface="+mn-lt"/>
              </a:rPr>
              <a:t>ROUGE-2 provides a quantitative measure of how well the automatic summary captures the content and structure of the human-written reference summaries at the level of word pairs.</a:t>
            </a:r>
          </a:p>
          <a:p>
            <a:pPr algn="l"/>
            <a:br>
              <a:rPr lang="en-US" b="0" i="0" dirty="0">
                <a:solidFill>
                  <a:srgbClr val="FFFFFF"/>
                </a:solidFill>
                <a:effectLst/>
                <a:highlight>
                  <a:srgbClr val="212121"/>
                </a:highlight>
                <a:latin typeface="+mn-lt"/>
              </a:rPr>
            </a:br>
            <a:endParaRPr lang="en-US" b="0" i="0" dirty="0">
              <a:solidFill>
                <a:srgbClr val="FFFFFF"/>
              </a:solidFill>
              <a:effectLst/>
              <a:highlight>
                <a:srgbClr val="212121"/>
              </a:highligh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22</a:t>
            </a:fld>
            <a:endParaRPr lang="en-US"/>
          </a:p>
        </p:txBody>
      </p:sp>
    </p:spTree>
    <p:extLst>
      <p:ext uri="{BB962C8B-B14F-4D97-AF65-F5344CB8AC3E}">
        <p14:creationId xmlns:p14="http://schemas.microsoft.com/office/powerpoint/2010/main" val="47140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effectLst/>
                <a:latin typeface="+mn-lt"/>
              </a:rPr>
              <a:t>Explaining the above example from the slide.</a:t>
            </a:r>
          </a:p>
          <a:p>
            <a:pPr marL="0" lvl="0" indent="0">
              <a:buFontTx/>
              <a:buNone/>
            </a:pPr>
            <a:endParaRPr lang="en-US" dirty="0">
              <a:effectLst/>
              <a:latin typeface="+mn-lt"/>
            </a:endParaRPr>
          </a:p>
          <a:p>
            <a:pPr marL="228600" indent="-228600">
              <a:buFont typeface="+mj-lt"/>
              <a:buAutoNum type="arabicPeriod"/>
            </a:pPr>
            <a:r>
              <a:rPr lang="en-US" dirty="0">
                <a:effectLst/>
                <a:latin typeface="+mn-lt"/>
              </a:rPr>
              <a:t>Counting overlapping bigrams: Determine how many bigrams in the automatic summary are also present in the reference summaries.</a:t>
            </a:r>
          </a:p>
          <a:p>
            <a:r>
              <a:rPr lang="en-US" dirty="0">
                <a:effectLst/>
                <a:latin typeface="+mn-lt"/>
              </a:rPr>
              <a:t>Automatic Summary: ["water spinach", "is", "a", "vegetable", "grown", "in", "the", "tropics"]</a:t>
            </a:r>
          </a:p>
          <a:p>
            <a:endParaRPr lang="en-US" dirty="0">
              <a:effectLst/>
              <a:latin typeface="+mn-lt"/>
            </a:endParaRPr>
          </a:p>
          <a:p>
            <a:r>
              <a:rPr lang="en-US" dirty="0">
                <a:effectLst/>
                <a:latin typeface="+mn-lt"/>
              </a:rPr>
              <a:t>2. Count of overlapping bigrams:</a:t>
            </a:r>
          </a:p>
          <a:p>
            <a:pPr>
              <a:buFont typeface="Arial" panose="020B0604020202020204" pitchFamily="34" charset="0"/>
              <a:buChar char="•"/>
            </a:pPr>
            <a:r>
              <a:rPr lang="en-US" dirty="0">
                <a:effectLst/>
                <a:latin typeface="+mn-lt"/>
              </a:rPr>
              <a:t> Human 1: 3 (["water spinach", "is", "a"])</a:t>
            </a:r>
          </a:p>
          <a:p>
            <a:pPr>
              <a:buFont typeface="Arial" panose="020B0604020202020204" pitchFamily="34" charset="0"/>
              <a:buChar char="•"/>
            </a:pPr>
            <a:r>
              <a:rPr lang="en-US" dirty="0">
                <a:effectLst/>
                <a:latin typeface="+mn-lt"/>
              </a:rPr>
              <a:t> Human 2: 3 (["water spinach", "is", "a"])</a:t>
            </a:r>
          </a:p>
          <a:p>
            <a:pPr>
              <a:buFont typeface="Arial" panose="020B0604020202020204" pitchFamily="34" charset="0"/>
              <a:buChar char="•"/>
            </a:pPr>
            <a:r>
              <a:rPr lang="en-US" dirty="0">
                <a:effectLst/>
                <a:latin typeface="+mn-lt"/>
              </a:rPr>
              <a:t> Human 3: 3 (["water spinach", "is", "a"])</a:t>
            </a:r>
          </a:p>
          <a:p>
            <a:pPr>
              <a:buFont typeface="Arial" panose="020B0604020202020204" pitchFamily="34" charset="0"/>
              <a:buChar char="•"/>
            </a:pPr>
            <a:endParaRPr lang="en-US" dirty="0">
              <a:effectLst/>
              <a:latin typeface="+mn-lt"/>
            </a:endParaRPr>
          </a:p>
          <a:p>
            <a:pPr>
              <a:buFont typeface="+mj-lt"/>
              <a:buAutoNum type="arabicPeriod" startAt="3"/>
            </a:pPr>
            <a:r>
              <a:rPr lang="en-US" dirty="0">
                <a:effectLst/>
                <a:latin typeface="+mn-lt"/>
              </a:rPr>
              <a:t>Calculation: Add up the counts of overlapping bigrams and divide by the total number of bigrams in the reference summaries.</a:t>
            </a:r>
          </a:p>
          <a:p>
            <a:r>
              <a:rPr lang="en-US" dirty="0">
                <a:effectLst/>
                <a:latin typeface="+mn-lt"/>
              </a:rPr>
              <a:t>Total overlapping bigrams: 3 + 3 + 3 = 9 Total number of bigrams in reference summaries: 28</a:t>
            </a:r>
          </a:p>
          <a:p>
            <a:endParaRPr lang="en-US" dirty="0">
              <a:effectLst/>
              <a:latin typeface="+mn-lt"/>
            </a:endParaRPr>
          </a:p>
          <a:p>
            <a:r>
              <a:rPr lang="en-US" dirty="0">
                <a:effectLst/>
                <a:latin typeface="+mn-lt"/>
              </a:rPr>
              <a:t>ROUGE-2 = 9/28 ≈ 0.43</a:t>
            </a:r>
          </a:p>
          <a:p>
            <a:r>
              <a:rPr lang="en-US" dirty="0">
                <a:effectLst/>
                <a:latin typeface="+mn-lt"/>
              </a:rPr>
              <a:t>So, the ROUGE-2 score for the given human-written reference summaries is 0.43.</a:t>
            </a:r>
          </a:p>
          <a:p>
            <a:pPr algn="l"/>
            <a:br>
              <a:rPr lang="en-US" b="0" i="0" dirty="0">
                <a:solidFill>
                  <a:srgbClr val="FFFFFF"/>
                </a:solidFill>
                <a:effectLst/>
                <a:highlight>
                  <a:srgbClr val="212121"/>
                </a:highlight>
                <a:latin typeface="+mn-lt"/>
              </a:rPr>
            </a:br>
            <a:endParaRPr lang="en-US" b="0" i="0" dirty="0">
              <a:solidFill>
                <a:srgbClr val="FFFFFF"/>
              </a:solidFill>
              <a:effectLst/>
              <a:highlight>
                <a:srgbClr val="212121"/>
              </a:highligh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23</a:t>
            </a:fld>
            <a:endParaRPr lang="en-US"/>
          </a:p>
        </p:txBody>
      </p:sp>
    </p:spTree>
    <p:extLst>
      <p:ext uri="{BB962C8B-B14F-4D97-AF65-F5344CB8AC3E}">
        <p14:creationId xmlns:p14="http://schemas.microsoft.com/office/powerpoint/2010/main" val="3617472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CECEC"/>
                </a:solidFill>
                <a:effectLst/>
                <a:highlight>
                  <a:srgbClr val="212121"/>
                </a:highlight>
                <a:latin typeface="+mn-lt"/>
              </a:rPr>
              <a:t>Suppose we have a news article discussing "Renewable Energy Sources" and three reference summaries written by humans. We also have an automatic summarization system that generates its own summary of the article.</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In this case, we calculate the longest common subsequence (LCS) between the automatic summary and each reference summary. The LCS represents the longest sequence of words that appear in both the automatic summary and the reference summary.</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For example, if the automatic summary shares a long common subsequence with the reference summaries, it will receive a higher ROUGE-L score, indicating better alignment and summarization quality.</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ROUGE-L serves as a quantitative measure of how effectively the automatic summary captures the key information and structure present in the human-written reference summaries.</a:t>
            </a: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24</a:t>
            </a:fld>
            <a:endParaRPr lang="en-US"/>
          </a:p>
        </p:txBody>
      </p:sp>
    </p:spTree>
    <p:extLst>
      <p:ext uri="{BB962C8B-B14F-4D97-AF65-F5344CB8AC3E}">
        <p14:creationId xmlns:p14="http://schemas.microsoft.com/office/powerpoint/2010/main" val="2251121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mn-lt"/>
              </a:rPr>
              <a:t>Example: </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Suppose we have an article about "Space Exploration" and three reference summaries written by humans. We also have an automatic summarization system that generates its own summary of the article.</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In this case, we calculate the weighted longest common subsequence (WLCS) between the automatic summary and each reference summary. The WLCS considers the importance or weight of each word in the subsequence.</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For instance, if the automatic summary shares a long common subsequence with the reference summaries, with important words receiving higher weights, it will get a higher ROUGE-W score, indicating better alignment and summarization quality.</a:t>
            </a:r>
          </a:p>
          <a:p>
            <a:pPr marL="171450" indent="-171450" algn="l">
              <a:buFont typeface="Arial" panose="020B0604020202020204" pitchFamily="34" charset="0"/>
              <a:buChar char="•"/>
            </a:pPr>
            <a:r>
              <a:rPr lang="en-US" b="0" i="0" dirty="0">
                <a:solidFill>
                  <a:srgbClr val="ECECEC"/>
                </a:solidFill>
                <a:effectLst/>
                <a:highlight>
                  <a:srgbClr val="212121"/>
                </a:highlight>
                <a:latin typeface="+mn-lt"/>
              </a:rPr>
              <a:t>ROUGE-W provides a quantitative measure of how effectively the automatic summary captures the essential content and structure present in the human-written reference summaries, considering the importance of individual words.</a:t>
            </a: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25</a:t>
            </a:fld>
            <a:endParaRPr lang="en-US"/>
          </a:p>
        </p:txBody>
      </p:sp>
    </p:spTree>
    <p:extLst>
      <p:ext uri="{BB962C8B-B14F-4D97-AF65-F5344CB8AC3E}">
        <p14:creationId xmlns:p14="http://schemas.microsoft.com/office/powerpoint/2010/main" val="2951702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mn-lt"/>
              </a:rPr>
              <a:t>Example: </a:t>
            </a:r>
          </a:p>
          <a:p>
            <a:pPr marL="171450" indent="-171450">
              <a:buFont typeface="Arial" panose="020B0604020202020204" pitchFamily="34" charset="0"/>
              <a:buChar char="•"/>
            </a:pPr>
            <a:r>
              <a:rPr lang="en-US" dirty="0">
                <a:effectLst/>
                <a:latin typeface="+mn-lt"/>
              </a:rPr>
              <a:t>Suppose we have an article about "Climate Change" and three reference summaries written by humans. We also have an automatic summarization system that generates its own summary of the article.</a:t>
            </a:r>
          </a:p>
          <a:p>
            <a:pPr marL="171450" indent="-171450">
              <a:buFont typeface="Arial" panose="020B0604020202020204" pitchFamily="34" charset="0"/>
              <a:buChar char="•"/>
            </a:pPr>
            <a:r>
              <a:rPr lang="en-US" dirty="0">
                <a:effectLst/>
                <a:latin typeface="+mn-lt"/>
              </a:rPr>
              <a:t>In this case, we calculate the number of skip-bigrams (pairs of words with a specified maximum gap) that appear in both the automatic summary and each reference summary.</a:t>
            </a:r>
          </a:p>
          <a:p>
            <a:pPr marL="171450" indent="-171450">
              <a:buFont typeface="Arial" panose="020B0604020202020204" pitchFamily="34" charset="0"/>
              <a:buChar char="•"/>
            </a:pPr>
            <a:r>
              <a:rPr lang="en-US" dirty="0">
                <a:effectLst/>
                <a:latin typeface="+mn-lt"/>
              </a:rPr>
              <a:t>If the automatic summary shares many skip-bigrams with the reference summaries, it will get a higher ROUGE-S score, indicating better alignment and summarization quality.</a:t>
            </a:r>
          </a:p>
          <a:p>
            <a:pPr marL="171450" indent="-171450">
              <a:buFont typeface="Arial" panose="020B0604020202020204" pitchFamily="34" charset="0"/>
              <a:buChar char="•"/>
            </a:pPr>
            <a:r>
              <a:rPr lang="en-US" dirty="0">
                <a:effectLst/>
                <a:latin typeface="+mn-lt"/>
              </a:rPr>
              <a:t>ROUGE-S provides a quantitative measure of how effectively the automatic summary captures the essential content and structure present in the human-written reference summaries, considering skip-bigrams to capture more flexible word relationships.</a:t>
            </a:r>
          </a:p>
          <a:p>
            <a:pPr algn="l"/>
            <a:br>
              <a:rPr lang="en-US" b="0" i="0" dirty="0">
                <a:solidFill>
                  <a:srgbClr val="FFFFFF"/>
                </a:solidFill>
                <a:effectLst/>
                <a:highlight>
                  <a:srgbClr val="212121"/>
                </a:highlight>
                <a:latin typeface="+mn-lt"/>
              </a:rPr>
            </a:br>
            <a:endParaRPr lang="en-US" b="0" i="0" dirty="0">
              <a:solidFill>
                <a:srgbClr val="FFFFFF"/>
              </a:solidFill>
              <a:effectLst/>
              <a:highlight>
                <a:srgbClr val="212121"/>
              </a:highligh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26</a:t>
            </a:fld>
            <a:endParaRPr lang="en-US"/>
          </a:p>
        </p:txBody>
      </p:sp>
    </p:spTree>
    <p:extLst>
      <p:ext uri="{BB962C8B-B14F-4D97-AF65-F5344CB8AC3E}">
        <p14:creationId xmlns:p14="http://schemas.microsoft.com/office/powerpoint/2010/main" val="348314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mn-lt"/>
              </a:rPr>
              <a:t>These figures from the above slide demonstrate innovative approaches to text summarization, emphasizing the importance of context understanding and attention mechanisms in enhancing summarization quality. From these illustrations, researchers and practitioners can learn about the significance of architectural modifications and attention mechanisms in improving the effectiveness of neural network models for abstractive text summarization tasks.</a:t>
            </a:r>
          </a:p>
          <a:p>
            <a:pPr algn="l"/>
            <a:br>
              <a:rPr lang="en-US" b="0" i="0" dirty="0">
                <a:solidFill>
                  <a:srgbClr val="FFFFFF"/>
                </a:solidFill>
                <a:effectLst/>
                <a:highlight>
                  <a:srgbClr val="212121"/>
                </a:highlight>
                <a:latin typeface="+mn-lt"/>
              </a:rPr>
            </a:br>
            <a:endParaRPr lang="en-US" b="0" i="0" dirty="0">
              <a:solidFill>
                <a:srgbClr val="FFFFFF"/>
              </a:solidFill>
              <a:effectLst/>
              <a:highlight>
                <a:srgbClr val="212121"/>
              </a:highligh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27</a:t>
            </a:fld>
            <a:endParaRPr lang="en-US"/>
          </a:p>
        </p:txBody>
      </p:sp>
    </p:spTree>
    <p:extLst>
      <p:ext uri="{BB962C8B-B14F-4D97-AF65-F5344CB8AC3E}">
        <p14:creationId xmlns:p14="http://schemas.microsoft.com/office/powerpoint/2010/main" val="851949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From the above slide, we can learn about the importance of attention mechanisms in improving the performance of text summarization systems. Attention allows the model to selectively attend to relevant information, enabling it to generate more accurate and coherent summaries. This approach represents a significant advancement in the field of text summarization, offering a promising method for enhancing the quality of abstractive summarization. </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28</a:t>
            </a:fld>
            <a:endParaRPr lang="en-US"/>
          </a:p>
        </p:txBody>
      </p:sp>
    </p:spTree>
    <p:extLst>
      <p:ext uri="{BB962C8B-B14F-4D97-AF65-F5344CB8AC3E}">
        <p14:creationId xmlns:p14="http://schemas.microsoft.com/office/powerpoint/2010/main" val="3273938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By incorporating these tricks into their models, the authors aimed to enhance the performance and versatility of neural networks in tasks such as text summarization, machine translation, and question answering. Their work represents an innovative approach to leveraging neural network architectures and advanced techniques to address challenges in natural language processing, offering insights into the development of more effective and adaptable text generation systems.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29</a:t>
            </a:fld>
            <a:endParaRPr lang="en-US"/>
          </a:p>
        </p:txBody>
      </p:sp>
    </p:spTree>
    <p:extLst>
      <p:ext uri="{BB962C8B-B14F-4D97-AF65-F5344CB8AC3E}">
        <p14:creationId xmlns:p14="http://schemas.microsoft.com/office/powerpoint/2010/main" val="326410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How these applications used in real life scenario?</a:t>
            </a:r>
          </a:p>
          <a:p>
            <a:endParaRPr lang="en-US" dirty="0">
              <a:latin typeface="+mn-lt"/>
            </a:endParaRPr>
          </a:p>
          <a:p>
            <a:r>
              <a:rPr lang="en-US" dirty="0">
                <a:latin typeface="+mn-lt"/>
              </a:rPr>
              <a:t>Let us take one of the application from the above slide and discuss.</a:t>
            </a:r>
          </a:p>
          <a:p>
            <a:endParaRPr lang="en-US" dirty="0">
              <a:latin typeface="+mn-lt"/>
            </a:endParaRPr>
          </a:p>
          <a:p>
            <a:r>
              <a:rPr lang="en-US" b="0" i="0" dirty="0">
                <a:solidFill>
                  <a:srgbClr val="ECECEC"/>
                </a:solidFill>
                <a:effectLst/>
                <a:highlight>
                  <a:srgbClr val="212121"/>
                </a:highlight>
                <a:latin typeface="+mn-lt"/>
              </a:rPr>
              <a:t>Example: Emails</a:t>
            </a:r>
          </a:p>
          <a:p>
            <a:r>
              <a:rPr lang="en-US" b="0" i="0" dirty="0">
                <a:solidFill>
                  <a:srgbClr val="ECECEC"/>
                </a:solidFill>
                <a:effectLst/>
                <a:highlight>
                  <a:srgbClr val="212121"/>
                </a:highlight>
                <a:latin typeface="+mn-lt"/>
              </a:rPr>
              <a:t>in a busy work environment, employees often receive numerous emails containing lengthy conversations. It’s very difficult to read all the content present in email unless it is very important mail. By summarizing these email threads, individuals can quickly identify the key messages, decisions, and action items without having to read through every message. This not only saves time but also ensures that critical information is not overlooked. </a:t>
            </a:r>
          </a:p>
          <a:p>
            <a:r>
              <a:rPr lang="en-US" b="0" i="0" dirty="0">
                <a:solidFill>
                  <a:srgbClr val="ECECEC"/>
                </a:solidFill>
                <a:effectLst/>
                <a:highlight>
                  <a:srgbClr val="212121"/>
                </a:highlight>
                <a:latin typeface="+mn-lt"/>
              </a:rPr>
              <a:t>Additionally, summarizing email threads can help teams collaborate more effectively by providing concise updates on ongoing projects and discussions, facilitating clearer communication and decision-making processes. </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a:t>
            </a:fld>
            <a:endParaRPr lang="en-US"/>
          </a:p>
        </p:txBody>
      </p:sp>
    </p:spTree>
    <p:extLst>
      <p:ext uri="{BB962C8B-B14F-4D97-AF65-F5344CB8AC3E}">
        <p14:creationId xmlns:p14="http://schemas.microsoft.com/office/powerpoint/2010/main" val="1590084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 slide explores the complexities of generating succinct and coherent summaries that accurately represent the core content of the source text. Through the utilization of sophisticated techniques including attention mechanisms, copy mechanisms, and the integration of external knowledge sources, it illustrates the capacity to enhance the caliber and efficiency of abstractive summarization.</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30</a:t>
            </a:fld>
            <a:endParaRPr lang="en-US"/>
          </a:p>
        </p:txBody>
      </p:sp>
    </p:spTree>
    <p:extLst>
      <p:ext uri="{BB962C8B-B14F-4D97-AF65-F5344CB8AC3E}">
        <p14:creationId xmlns:p14="http://schemas.microsoft.com/office/powerpoint/2010/main" val="1510031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This mechanism is particularly useful for handling out-of-vocabulary (OOV) words and retaining specific details or entities from the source text. The slide highlights several papers that have contributed to the development and implementation of the copy mechanism in sequence-to-sequence learning models for text summarization. </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31</a:t>
            </a:fld>
            <a:endParaRPr lang="en-US"/>
          </a:p>
        </p:txBody>
      </p:sp>
    </p:spTree>
    <p:extLst>
      <p:ext uri="{BB962C8B-B14F-4D97-AF65-F5344CB8AC3E}">
        <p14:creationId xmlns:p14="http://schemas.microsoft.com/office/powerpoint/2010/main" val="338705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This approach introduces a novel method that integrates a pointer mechanism, allowing the model to directly copy words from the source text into the generated summary. By combining the strengths of both extractive and abstractive summarization methods, Pointer Generator Networks address challenges such as out-of-vocabulary words and produce summaries that are more accurate and informative.</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32</a:t>
            </a:fld>
            <a:endParaRPr lang="en-US"/>
          </a:p>
        </p:txBody>
      </p:sp>
    </p:spTree>
    <p:extLst>
      <p:ext uri="{BB962C8B-B14F-4D97-AF65-F5344CB8AC3E}">
        <p14:creationId xmlns:p14="http://schemas.microsoft.com/office/powerpoint/2010/main" val="3592361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From the above slide, these models leverage neural network architectures to learn representations of the input text and predict the salience or importance of each sentence. By training on labeled data where sentences are annotated as either relevant or irrelevant to the summary, neural extractive models learn to identify key information and extract it to form a coherent summary</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33</a:t>
            </a:fld>
            <a:endParaRPr lang="en-US"/>
          </a:p>
        </p:txBody>
      </p:sp>
    </p:spTree>
    <p:extLst>
      <p:ext uri="{BB962C8B-B14F-4D97-AF65-F5344CB8AC3E}">
        <p14:creationId xmlns:p14="http://schemas.microsoft.com/office/powerpoint/2010/main" val="3473952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What is Hybrid approach?</a:t>
            </a:r>
          </a:p>
          <a:p>
            <a:pPr algn="l"/>
            <a:r>
              <a:rPr lang="en-US" b="0" i="0" dirty="0">
                <a:solidFill>
                  <a:srgbClr val="ECECEC"/>
                </a:solidFill>
                <a:effectLst/>
                <a:highlight>
                  <a:srgbClr val="212121"/>
                </a:highlight>
                <a:latin typeface="+mn-lt"/>
              </a:rPr>
              <a:t>A hybrid approach in text summarization refers to a methodology that combines elements from both extractive and abstractive summarization techniques. This approach aims to leverage the strengths of each method to produce more accurate and coherent summaries.</a:t>
            </a:r>
          </a:p>
          <a:p>
            <a:pPr algn="l"/>
            <a:endParaRPr lang="en-US" b="0" i="0" dirty="0">
              <a:solidFill>
                <a:srgbClr val="ECECEC"/>
              </a:solidFill>
              <a:effectLst/>
              <a:highlight>
                <a:srgbClr val="212121"/>
              </a:highligh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34</a:t>
            </a:fld>
            <a:endParaRPr lang="en-US"/>
          </a:p>
        </p:txBody>
      </p:sp>
    </p:spTree>
    <p:extLst>
      <p:ext uri="{BB962C8B-B14F-4D97-AF65-F5344CB8AC3E}">
        <p14:creationId xmlns:p14="http://schemas.microsoft.com/office/powerpoint/2010/main" val="1556689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mn-lt"/>
              </a:rPr>
              <a:t>In a hybrid approach, the summarization system may first use an extractive method to identify key sentences or passages from the source text. These extracted segments serve as the foundation of the summary, capturing the most salient information. Then, an abstractive method may be employed to rephrase and refine the extracted content, generating a more concise and coherent summary.</a:t>
            </a:r>
          </a:p>
          <a:p>
            <a:endParaRPr lang="en-US" dirty="0"/>
          </a:p>
        </p:txBody>
      </p:sp>
      <p:sp>
        <p:nvSpPr>
          <p:cNvPr id="4" name="Slide Number Placeholder 3"/>
          <p:cNvSpPr>
            <a:spLocks noGrp="1"/>
          </p:cNvSpPr>
          <p:nvPr>
            <p:ph type="sldNum" sz="quarter" idx="5"/>
          </p:nvPr>
        </p:nvSpPr>
        <p:spPr/>
        <p:txBody>
          <a:bodyPr/>
          <a:lstStyle/>
          <a:p>
            <a:fld id="{DC167C0A-C4D4-D542-A4FA-93C39DBAE6CB}" type="slidenum">
              <a:rPr lang="en-US" smtClean="0"/>
              <a:t>35</a:t>
            </a:fld>
            <a:endParaRPr lang="en-US"/>
          </a:p>
        </p:txBody>
      </p:sp>
    </p:spTree>
    <p:extLst>
      <p:ext uri="{BB962C8B-B14F-4D97-AF65-F5344CB8AC3E}">
        <p14:creationId xmlns:p14="http://schemas.microsoft.com/office/powerpoint/2010/main" val="2850984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These points provide insights into the techniques and challenges involved in the field of text summarization, offering guidance for researchers and practitioners seeking to develop effective summarization systems.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36</a:t>
            </a:fld>
            <a:endParaRPr lang="en-US"/>
          </a:p>
        </p:txBody>
      </p:sp>
    </p:spTree>
    <p:extLst>
      <p:ext uri="{BB962C8B-B14F-4D97-AF65-F5344CB8AC3E}">
        <p14:creationId xmlns:p14="http://schemas.microsoft.com/office/powerpoint/2010/main" val="144185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The slide shows various aspects of text summarization</a:t>
            </a:r>
          </a:p>
          <a:p>
            <a:endParaRPr lang="en-US" dirty="0">
              <a:latin typeface="+mn-lt"/>
            </a:endParaRPr>
          </a:p>
          <a:p>
            <a:r>
              <a:rPr lang="en-US" b="0" i="0" dirty="0">
                <a:solidFill>
                  <a:srgbClr val="ECECEC"/>
                </a:solidFill>
                <a:effectLst/>
                <a:highlight>
                  <a:srgbClr val="212121"/>
                </a:highlight>
                <a:latin typeface="+mn-lt"/>
              </a:rPr>
              <a:t>These categories help classify and understand the diverse approaches and objectives within the field of text summarization, providing a framework for researchers and practitioners to explore and develop summarization techniques tailored to different needs and contexts. </a:t>
            </a:r>
            <a:br>
              <a:rPr lang="en-US" dirty="0">
                <a:latin typeface="+mn-lt"/>
              </a:rPr>
            </a:b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4</a:t>
            </a:fld>
            <a:endParaRPr lang="en-US"/>
          </a:p>
        </p:txBody>
      </p:sp>
    </p:spTree>
    <p:extLst>
      <p:ext uri="{BB962C8B-B14F-4D97-AF65-F5344CB8AC3E}">
        <p14:creationId xmlns:p14="http://schemas.microsoft.com/office/powerpoint/2010/main" val="416285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How this approach is different from Multi- document summarization?</a:t>
            </a:r>
            <a:br>
              <a:rPr lang="en-US" b="0" i="0" dirty="0">
                <a:solidFill>
                  <a:srgbClr val="ECECEC"/>
                </a:solidFill>
                <a:effectLst/>
                <a:highlight>
                  <a:srgbClr val="212121"/>
                </a:highlight>
                <a:latin typeface="+mn-lt"/>
              </a:rPr>
            </a:br>
            <a:r>
              <a:rPr lang="en-US" b="0" i="0" dirty="0">
                <a:solidFill>
                  <a:srgbClr val="ECECEC"/>
                </a:solidFill>
                <a:effectLst/>
                <a:highlight>
                  <a:srgbClr val="212121"/>
                </a:highlight>
                <a:latin typeface="+mn-lt"/>
              </a:rPr>
              <a:t>This approach is suitable for scenarios where the information is contained within one document, such as summarizing an article, research paper, or report. single-document summarization focuses on depth within a single source.</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5</a:t>
            </a:fld>
            <a:endParaRPr lang="en-US"/>
          </a:p>
        </p:txBody>
      </p:sp>
    </p:spTree>
    <p:extLst>
      <p:ext uri="{BB962C8B-B14F-4D97-AF65-F5344CB8AC3E}">
        <p14:creationId xmlns:p14="http://schemas.microsoft.com/office/powerpoint/2010/main" val="196817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How this approach is different from Single- document summarization?.</a:t>
            </a:r>
          </a:p>
          <a:p>
            <a:r>
              <a:rPr lang="en-US" b="0" i="0" dirty="0">
                <a:solidFill>
                  <a:srgbClr val="ECECEC"/>
                </a:solidFill>
                <a:effectLst/>
                <a:highlight>
                  <a:srgbClr val="212121"/>
                </a:highlight>
                <a:latin typeface="+mn-lt"/>
              </a:rPr>
              <a:t>Multi-document summarization requires analyzing and integrating information from multiple sources to provide a comprehensive overview of a broader topic or subject. This is particularly useful when dealing with large volumes of documents or when seeking to understand different perspectives or viewpoints on a particular issue. Multi-document summarization emphasizes breadth by aggregating and summarizing information across multiple documents.</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6</a:t>
            </a:fld>
            <a:endParaRPr lang="en-US"/>
          </a:p>
        </p:txBody>
      </p:sp>
    </p:spTree>
    <p:extLst>
      <p:ext uri="{BB962C8B-B14F-4D97-AF65-F5344CB8AC3E}">
        <p14:creationId xmlns:p14="http://schemas.microsoft.com/office/powerpoint/2010/main" val="140387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mn-lt"/>
              </a:rPr>
              <a:t>How this approach is different from the other two methods(Single and multi text summarization)?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mn-lt"/>
              </a:rPr>
              <a:t>Query-focused summarization enables personalized and context-aware information retrieval, facilitating more efficient access to relevant information in diverse application domains such as information retrieval systems, conversational agents, and personalized recommendation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EC"/>
              </a:solidFill>
              <a:effectLst/>
              <a:highlight>
                <a:srgbClr val="212121"/>
              </a:highligh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mn-lt"/>
              </a:rPr>
              <a:t>For example, let’s take with generic summarization scenario about news article, these article discusses about climate change and might be summarized to provide a general overview of the main points, such as rising global temperatures, impacts on ecosystems, and efforts to mitigate climate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CECEC"/>
                </a:solidFill>
                <a:effectLst/>
                <a:highlight>
                  <a:srgbClr val="212121"/>
                </a:highlight>
                <a:latin typeface="+mn-lt"/>
              </a:rPr>
              <a:t>Iin</a:t>
            </a:r>
            <a:r>
              <a:rPr lang="en-US" b="0" i="0" dirty="0">
                <a:solidFill>
                  <a:srgbClr val="ECECEC"/>
                </a:solidFill>
                <a:effectLst/>
                <a:highlight>
                  <a:srgbClr val="212121"/>
                </a:highlight>
                <a:latin typeface="+mn-lt"/>
              </a:rPr>
              <a:t> a query-focused summarization scenario, if a user queries "What are the effects of climate change on polar bears?" the summarization system would extract and highlight specific information from the document relevant to the user's query, such as declining sea ice habitat and decreasing polar bear populations.</a:t>
            </a:r>
          </a:p>
          <a:p>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7</a:t>
            </a:fld>
            <a:endParaRPr lang="en-US"/>
          </a:p>
        </p:txBody>
      </p:sp>
    </p:spTree>
    <p:extLst>
      <p:ext uri="{BB962C8B-B14F-4D97-AF65-F5344CB8AC3E}">
        <p14:creationId xmlns:p14="http://schemas.microsoft.com/office/powerpoint/2010/main" val="3569815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mn-lt"/>
              </a:rPr>
              <a:t>In the above slide, these type of snippets help users quickly find relevant information and make informed decisions without having to sift through lengthy web pages.</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For example, if a user searches for "best restaurants in New York City," search engine results might include snippets from various restaurant review websites containing brief summaries of highly-rated restaurants in New York City, along with key information such as their locations, cuisines, and customer reviews. </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8</a:t>
            </a:fld>
            <a:endParaRPr lang="en-US"/>
          </a:p>
        </p:txBody>
      </p:sp>
    </p:spTree>
    <p:extLst>
      <p:ext uri="{BB962C8B-B14F-4D97-AF65-F5344CB8AC3E}">
        <p14:creationId xmlns:p14="http://schemas.microsoft.com/office/powerpoint/2010/main" val="1870120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highlight>
                  <a:srgbClr val="212121"/>
                </a:highlight>
                <a:latin typeface="+mn-lt"/>
              </a:rPr>
              <a:t>For example, consider a lengthy news article reporting on a scientific breakthrough in renewable energy technology. </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In an extractive summarization, the summary might consist of verbatim excerpts from the article, providing a condensed version of the key points but retaining the original wording.</a:t>
            </a:r>
          </a:p>
          <a:p>
            <a:r>
              <a:rPr lang="en-US" b="0" i="0" dirty="0">
                <a:solidFill>
                  <a:srgbClr val="ECECEC"/>
                </a:solidFill>
                <a:effectLst/>
                <a:highlight>
                  <a:srgbClr val="212121"/>
                </a:highlight>
                <a:latin typeface="+mn-lt"/>
              </a:rPr>
              <a:t>In an abstractive summarization, the generated summary could rephrase and synthesize the information from the article into new sentences that convey the same ideas in a more concise and coherent manner. </a:t>
            </a:r>
          </a:p>
          <a:p>
            <a:endParaRPr lang="en-US" b="0" i="0" dirty="0">
              <a:solidFill>
                <a:srgbClr val="ECECEC"/>
              </a:solidFill>
              <a:effectLst/>
              <a:highlight>
                <a:srgbClr val="212121"/>
              </a:highlight>
              <a:latin typeface="+mn-lt"/>
            </a:endParaRPr>
          </a:p>
          <a:p>
            <a:r>
              <a:rPr lang="en-US" b="0" i="0" dirty="0">
                <a:solidFill>
                  <a:srgbClr val="ECECEC"/>
                </a:solidFill>
                <a:effectLst/>
                <a:highlight>
                  <a:srgbClr val="212121"/>
                </a:highlight>
                <a:latin typeface="+mn-lt"/>
              </a:rPr>
              <a:t>This might involve condensing complex technical details, paraphrasing explanations, and restructuring sentences to improve readability while retaining the essence of the original content. Abstractive summarization allows for more flexibility and creativity in summarizing the article, resulting in a summary that is not only shorter but also more engaging and accessible to a wider audience.</a:t>
            </a:r>
            <a:endParaRPr lang="en-US" dirty="0">
              <a:latin typeface="+mn-lt"/>
            </a:endParaRPr>
          </a:p>
        </p:txBody>
      </p:sp>
      <p:sp>
        <p:nvSpPr>
          <p:cNvPr id="4" name="Slide Number Placeholder 3"/>
          <p:cNvSpPr>
            <a:spLocks noGrp="1"/>
          </p:cNvSpPr>
          <p:nvPr>
            <p:ph type="sldNum" sz="quarter" idx="5"/>
          </p:nvPr>
        </p:nvSpPr>
        <p:spPr/>
        <p:txBody>
          <a:bodyPr/>
          <a:lstStyle/>
          <a:p>
            <a:fld id="{DC167C0A-C4D4-D542-A4FA-93C39DBAE6CB}" type="slidenum">
              <a:rPr lang="en-US" smtClean="0"/>
              <a:t>9</a:t>
            </a:fld>
            <a:endParaRPr lang="en-US"/>
          </a:p>
        </p:txBody>
      </p:sp>
    </p:spTree>
    <p:extLst>
      <p:ext uri="{BB962C8B-B14F-4D97-AF65-F5344CB8AC3E}">
        <p14:creationId xmlns:p14="http://schemas.microsoft.com/office/powerpoint/2010/main" val="303992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9304-ADF6-26F7-56A8-E8245E8044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E31CB-A7AE-5614-AADD-38026AB11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BA17EB-71E2-8E9A-DC57-52FFC3793C34}"/>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28CCE357-53A0-957C-5F63-699C88A47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1D1C0-A357-CF6A-FA8E-E59593F1762D}"/>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669142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377B-1A5A-F3DC-439D-06A555B21F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CF7D79-615A-3067-FFA7-921BDEF04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8C26F-ED5B-231B-B1A3-5847416B6ACA}"/>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F6646805-7804-659D-C249-BAB93D791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8CE51-F146-0401-14D4-E1BA69EBD784}"/>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256141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823685-4EF2-C54E-7AED-2436F0B63F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AE390-D93B-BC12-FD24-8060C537FF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1B76C-2693-C8CF-BE24-B7693F9401A2}"/>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F04344B5-31A1-0296-4C1F-DDB1086C7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8822F-AE27-EBF9-945D-23FED19AE67E}"/>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86156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1E21-C6AC-2332-F381-9FC644FF3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68B0A6-3C3D-0A30-5DA7-C6216CA8A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5483C-FAA4-FBA6-CD78-D7C0CDA8FF6F}"/>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B1C7CC39-7844-6B90-3133-D4BC8D843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624EA-DAEC-9B34-C1CB-722A94A21251}"/>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141014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0463-0E83-3EEA-8DFE-E3D946FCAF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C71676-8EFF-1B94-77E0-E2E430F3E4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08FC31-6374-7840-B8CD-41ECEE969424}"/>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FCBD8368-D8D1-D0AF-2665-E1BAE259A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25A58-96DE-9935-F721-6B1AE55A5BBA}"/>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392451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1206-3502-77D3-9B9E-BF11D5633A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A4AB3B-519D-C49C-019E-4E1DD5CC6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A855-3229-F64E-ED8A-CC78F56A58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4D1E06-DA84-64D7-BBD7-48BBB4667D47}"/>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6" name="Footer Placeholder 5">
            <a:extLst>
              <a:ext uri="{FF2B5EF4-FFF2-40B4-BE49-F238E27FC236}">
                <a16:creationId xmlns:a16="http://schemas.microsoft.com/office/drawing/2014/main" id="{35B676B3-4653-45E2-5808-49FE85966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573AA8-A612-4B90-401D-8BD212D33ABE}"/>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6042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A3CE-E3BA-2A93-DF25-7EBC12765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9AAF2-472E-6619-8952-C7D30BCA1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E9D70-39D9-D7EB-3209-633EC5C732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3F61B-2113-B259-F70A-0E4A52228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BB892-20D5-8E25-8326-0A111F4DF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F0E992-AA23-BFD7-82E1-2AD034C23460}"/>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8" name="Footer Placeholder 7">
            <a:extLst>
              <a:ext uri="{FF2B5EF4-FFF2-40B4-BE49-F238E27FC236}">
                <a16:creationId xmlns:a16="http://schemas.microsoft.com/office/drawing/2014/main" id="{2DD7B008-3598-609F-F41D-4B3D359A02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C772E0-8673-DA50-CEB9-A06D4FB7705F}"/>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265629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991A-2291-A31A-761F-95C480FAE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F77CEB-33D7-77EC-3B8A-6D08E2DB5297}"/>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4" name="Footer Placeholder 3">
            <a:extLst>
              <a:ext uri="{FF2B5EF4-FFF2-40B4-BE49-F238E27FC236}">
                <a16:creationId xmlns:a16="http://schemas.microsoft.com/office/drawing/2014/main" id="{1E20139E-F00E-7C6E-442D-72C752E965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90CECA-5CFA-9BE8-8176-A066FC8DDFE1}"/>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288803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B6690-40BF-D7D2-1068-66BB042DAB53}"/>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3" name="Footer Placeholder 2">
            <a:extLst>
              <a:ext uri="{FF2B5EF4-FFF2-40B4-BE49-F238E27FC236}">
                <a16:creationId xmlns:a16="http://schemas.microsoft.com/office/drawing/2014/main" id="{86CD25C4-DF33-03AE-87AB-97D108FC1B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B93B9-695A-FBCE-9111-5179918C7903}"/>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3585656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2592-4081-3AC2-9F08-4C11DC096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5BF674-B8DB-9548-115B-A1B520E6CA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291B2-8BFF-684C-A7CA-F66939084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2DB9FA-7700-8948-9C55-0483712B080B}"/>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6" name="Footer Placeholder 5">
            <a:extLst>
              <a:ext uri="{FF2B5EF4-FFF2-40B4-BE49-F238E27FC236}">
                <a16:creationId xmlns:a16="http://schemas.microsoft.com/office/drawing/2014/main" id="{19C07321-F71B-27CA-3F20-68108DD7E3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6161DD-C006-CF3B-4FC4-45408646945A}"/>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251817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DD43-EEC2-DCBA-AD37-FDCE0FEF1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DEFC04-538B-546C-50AD-09B2F483B9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484D7F-9E69-DD0E-387C-AC2A6F88F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5CA7FF-1227-EDA4-CC82-1D586399FA78}"/>
              </a:ext>
            </a:extLst>
          </p:cNvPr>
          <p:cNvSpPr>
            <a:spLocks noGrp="1"/>
          </p:cNvSpPr>
          <p:nvPr>
            <p:ph type="dt" sz="half" idx="10"/>
          </p:nvPr>
        </p:nvSpPr>
        <p:spPr/>
        <p:txBody>
          <a:bodyPr/>
          <a:lstStyle/>
          <a:p>
            <a:fld id="{D6064F1D-11A1-1A4D-AAB1-740EB7C16B6B}" type="datetimeFigureOut">
              <a:rPr lang="en-US" smtClean="0"/>
              <a:t>4/8/24</a:t>
            </a:fld>
            <a:endParaRPr lang="en-US"/>
          </a:p>
        </p:txBody>
      </p:sp>
      <p:sp>
        <p:nvSpPr>
          <p:cNvPr id="6" name="Footer Placeholder 5">
            <a:extLst>
              <a:ext uri="{FF2B5EF4-FFF2-40B4-BE49-F238E27FC236}">
                <a16:creationId xmlns:a16="http://schemas.microsoft.com/office/drawing/2014/main" id="{167E4BA8-F30E-6E17-DEAE-57131D0A5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EC77B-23FD-D07A-92CE-5C99EECB7673}"/>
              </a:ext>
            </a:extLst>
          </p:cNvPr>
          <p:cNvSpPr>
            <a:spLocks noGrp="1"/>
          </p:cNvSpPr>
          <p:nvPr>
            <p:ph type="sldNum" sz="quarter" idx="12"/>
          </p:nvPr>
        </p:nvSpPr>
        <p:spPr/>
        <p:txBody>
          <a:bodyPr/>
          <a:lstStyle/>
          <a:p>
            <a:fld id="{657713BD-3853-DD40-A257-B25054BB6E18}" type="slidenum">
              <a:rPr lang="en-US" smtClean="0"/>
              <a:t>‹#›</a:t>
            </a:fld>
            <a:endParaRPr lang="en-US"/>
          </a:p>
        </p:txBody>
      </p:sp>
    </p:spTree>
    <p:extLst>
      <p:ext uri="{BB962C8B-B14F-4D97-AF65-F5344CB8AC3E}">
        <p14:creationId xmlns:p14="http://schemas.microsoft.com/office/powerpoint/2010/main" val="277096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E546D-C71A-7505-D083-AADBED3F4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628524-723B-00DE-031D-328D38E2D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58D18D-E3BE-D9C8-8677-02BCADED6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064F1D-11A1-1A4D-AAB1-740EB7C16B6B}" type="datetimeFigureOut">
              <a:rPr lang="en-US" smtClean="0"/>
              <a:t>4/8/24</a:t>
            </a:fld>
            <a:endParaRPr lang="en-US"/>
          </a:p>
        </p:txBody>
      </p:sp>
      <p:sp>
        <p:nvSpPr>
          <p:cNvPr id="5" name="Footer Placeholder 4">
            <a:extLst>
              <a:ext uri="{FF2B5EF4-FFF2-40B4-BE49-F238E27FC236}">
                <a16:creationId xmlns:a16="http://schemas.microsoft.com/office/drawing/2014/main" id="{E6EDBE37-D72E-062E-2285-6B64E4718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F231A7-4C14-5C10-C82E-1E76517B1A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7713BD-3853-DD40-A257-B25054BB6E18}" type="slidenum">
              <a:rPr lang="en-US" smtClean="0"/>
              <a:t>‹#›</a:t>
            </a:fld>
            <a:endParaRPr lang="en-US"/>
          </a:p>
        </p:txBody>
      </p:sp>
    </p:spTree>
    <p:extLst>
      <p:ext uri="{BB962C8B-B14F-4D97-AF65-F5344CB8AC3E}">
        <p14:creationId xmlns:p14="http://schemas.microsoft.com/office/powerpoint/2010/main" val="2144317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0315F-6AEF-A3D9-168F-6468F87B6AC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Text Summarization</a:t>
            </a:r>
          </a:p>
        </p:txBody>
      </p:sp>
      <p:sp>
        <p:nvSpPr>
          <p:cNvPr id="205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etrics for evaluating summarization of texts performed by Transformers:  how to evaluate the quality of summaries | by Fabiano Falcão | Medium">
            <a:extLst>
              <a:ext uri="{FF2B5EF4-FFF2-40B4-BE49-F238E27FC236}">
                <a16:creationId xmlns:a16="http://schemas.microsoft.com/office/drawing/2014/main" id="{DA724559-ABBA-EE3B-1569-4726B89C1F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5084" y="2633472"/>
            <a:ext cx="9758783"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287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E495763C-7695-2B94-8A48-C6A9C6B819D8}"/>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0E6A5D-1861-721E-4EB4-0BB83CB9AC9A}"/>
              </a:ext>
            </a:extLst>
          </p:cNvPr>
          <p:cNvSpPr>
            <a:spLocks noGrp="1"/>
          </p:cNvSpPr>
          <p:nvPr>
            <p:ph type="title"/>
          </p:nvPr>
        </p:nvSpPr>
        <p:spPr>
          <a:xfrm>
            <a:off x="838200" y="365125"/>
            <a:ext cx="6378146" cy="1899912"/>
          </a:xfrm>
        </p:spPr>
        <p:txBody>
          <a:bodyPr>
            <a:normAutofit/>
          </a:bodyPr>
          <a:lstStyle/>
          <a:p>
            <a:r>
              <a:rPr lang="en-US" sz="4000" dirty="0"/>
              <a:t>History of Summarization</a:t>
            </a:r>
          </a:p>
        </p:txBody>
      </p:sp>
      <p:sp>
        <p:nvSpPr>
          <p:cNvPr id="3" name="Content Placeholder 2">
            <a:extLst>
              <a:ext uri="{FF2B5EF4-FFF2-40B4-BE49-F238E27FC236}">
                <a16:creationId xmlns:a16="http://schemas.microsoft.com/office/drawing/2014/main" id="{6044DFA4-1510-201F-4970-611C40B5ACC4}"/>
              </a:ext>
            </a:extLst>
          </p:cNvPr>
          <p:cNvSpPr>
            <a:spLocks noGrp="1"/>
          </p:cNvSpPr>
          <p:nvPr>
            <p:ph idx="1"/>
          </p:nvPr>
        </p:nvSpPr>
        <p:spPr>
          <a:xfrm>
            <a:off x="691055" y="2265037"/>
            <a:ext cx="10515600" cy="4169487"/>
          </a:xfrm>
        </p:spPr>
        <p:txBody>
          <a:bodyPr>
            <a:normAutofit/>
          </a:bodyPr>
          <a:lstStyle/>
          <a:p>
            <a:r>
              <a:rPr lang="en-US" sz="2000" dirty="0">
                <a:solidFill>
                  <a:srgbClr val="FF0000"/>
                </a:solidFill>
              </a:rPr>
              <a:t>Since 1950s:</a:t>
            </a:r>
          </a:p>
          <a:p>
            <a:pPr lvl="1"/>
            <a:r>
              <a:rPr lang="en-US" sz="2000" dirty="0"/>
              <a:t>Concept Weight (</a:t>
            </a:r>
            <a:r>
              <a:rPr lang="en-US" sz="2000" dirty="0" err="1"/>
              <a:t>Luhn</a:t>
            </a:r>
            <a:r>
              <a:rPr lang="en-US" sz="2000" dirty="0"/>
              <a:t>, 1958), Centroid (</a:t>
            </a:r>
            <a:r>
              <a:rPr lang="en-US" sz="2000" dirty="0" err="1"/>
              <a:t>Radev</a:t>
            </a:r>
            <a:r>
              <a:rPr lang="en-US" sz="2000" dirty="0"/>
              <a:t> et al., 2004), </a:t>
            </a:r>
            <a:r>
              <a:rPr lang="en-US" sz="2000" dirty="0" err="1"/>
              <a:t>LexRank</a:t>
            </a:r>
            <a:r>
              <a:rPr lang="en-US" sz="2000" dirty="0"/>
              <a:t> (Erkan and </a:t>
            </a:r>
            <a:r>
              <a:rPr lang="en-US" sz="2000" dirty="0" err="1"/>
              <a:t>Radev</a:t>
            </a:r>
            <a:r>
              <a:rPr lang="en-US" sz="2000" dirty="0"/>
              <a:t>, 2004), </a:t>
            </a:r>
            <a:r>
              <a:rPr lang="en-US" sz="2000" dirty="0" err="1"/>
              <a:t>TextRank</a:t>
            </a:r>
            <a:r>
              <a:rPr lang="en-US" sz="2000" dirty="0"/>
              <a:t> (</a:t>
            </a:r>
            <a:r>
              <a:rPr lang="en-US" sz="2000" dirty="0" err="1"/>
              <a:t>Mihalcea</a:t>
            </a:r>
            <a:r>
              <a:rPr lang="en-US" sz="2000" dirty="0"/>
              <a:t> and </a:t>
            </a:r>
            <a:r>
              <a:rPr lang="en-US" sz="2000" dirty="0" err="1"/>
              <a:t>Tarau</a:t>
            </a:r>
            <a:r>
              <a:rPr lang="en-US" sz="2000" dirty="0"/>
              <a:t>, 2004), Sparse Coding (He et al., 2012; Li et al., 2015)</a:t>
            </a:r>
            <a:r>
              <a:rPr lang="en-US" sz="2000" dirty="0" err="1"/>
              <a:t>Feature+Regression</a:t>
            </a:r>
            <a:r>
              <a:rPr lang="en-US" sz="2000" dirty="0"/>
              <a:t> (Min et al., 2012; Wang et al., 2013)</a:t>
            </a:r>
          </a:p>
          <a:p>
            <a:r>
              <a:rPr lang="en-US" sz="2000" dirty="0">
                <a:solidFill>
                  <a:srgbClr val="FF0000"/>
                </a:solidFill>
              </a:rPr>
              <a:t>Most of the summarization methods are extractive. (pre deep learning)</a:t>
            </a:r>
          </a:p>
          <a:p>
            <a:r>
              <a:rPr lang="en-US" sz="2000" dirty="0">
                <a:solidFill>
                  <a:srgbClr val="FF0000"/>
                </a:solidFill>
              </a:rPr>
              <a:t>Abstractive summarization is full of challenges.</a:t>
            </a:r>
          </a:p>
          <a:p>
            <a:pPr lvl="1"/>
            <a:r>
              <a:rPr lang="en-US" sz="2000" dirty="0"/>
              <a:t>Some indirect methods employ sentence fusing (</a:t>
            </a:r>
            <a:r>
              <a:rPr lang="en-US" sz="2000" dirty="0" err="1"/>
              <a:t>Barzilay</a:t>
            </a:r>
            <a:r>
              <a:rPr lang="en-US" sz="2000" dirty="0"/>
              <a:t> and McKeown, 2005) or phrase merging (Bing et al., 2015). </a:t>
            </a:r>
          </a:p>
          <a:p>
            <a:pPr lvl="1"/>
            <a:r>
              <a:rPr lang="en-US" sz="2000" dirty="0"/>
              <a:t> The indirect strategies will do harm to the linguistic quality of the constructed sentences.</a:t>
            </a:r>
          </a:p>
        </p:txBody>
      </p:sp>
    </p:spTree>
    <p:extLst>
      <p:ext uri="{BB962C8B-B14F-4D97-AF65-F5344CB8AC3E}">
        <p14:creationId xmlns:p14="http://schemas.microsoft.com/office/powerpoint/2010/main" val="265454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77FB-942E-5794-8DA6-451541C46BA8}"/>
              </a:ext>
            </a:extLst>
          </p:cNvPr>
          <p:cNvSpPr>
            <a:spLocks noGrp="1"/>
          </p:cNvSpPr>
          <p:nvPr>
            <p:ph type="title"/>
          </p:nvPr>
        </p:nvSpPr>
        <p:spPr>
          <a:xfrm>
            <a:off x="838200" y="480739"/>
            <a:ext cx="10515600" cy="1325563"/>
          </a:xfrm>
        </p:spPr>
        <p:txBody>
          <a:bodyPr>
            <a:normAutofit/>
          </a:bodyPr>
          <a:lstStyle/>
          <a:p>
            <a:r>
              <a:rPr lang="en-US" sz="2000" dirty="0"/>
              <a:t>How to detect salient words/sentences? (= Salience Detection)</a:t>
            </a:r>
            <a:br>
              <a:rPr lang="en-US" dirty="0"/>
            </a:br>
            <a:r>
              <a:rPr lang="en-US" dirty="0">
                <a:solidFill>
                  <a:schemeClr val="accent2"/>
                </a:solidFill>
              </a:rPr>
              <a:t>Methods</a:t>
            </a:r>
          </a:p>
        </p:txBody>
      </p:sp>
      <p:sp>
        <p:nvSpPr>
          <p:cNvPr id="4" name="Title 1">
            <a:extLst>
              <a:ext uri="{FF2B5EF4-FFF2-40B4-BE49-F238E27FC236}">
                <a16:creationId xmlns:a16="http://schemas.microsoft.com/office/drawing/2014/main" id="{8E3847DB-EBFB-5A06-1F8C-64952091F5CE}"/>
              </a:ext>
            </a:extLst>
          </p:cNvPr>
          <p:cNvSpPr txBox="1">
            <a:spLocks/>
          </p:cNvSpPr>
          <p:nvPr/>
        </p:nvSpPr>
        <p:spPr>
          <a:xfrm>
            <a:off x="838200" y="13688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accent2"/>
                </a:solidFill>
              </a:rPr>
              <a:t>Simple baseline: take the first sentence</a:t>
            </a:r>
          </a:p>
        </p:txBody>
      </p:sp>
      <p:pic>
        <p:nvPicPr>
          <p:cNvPr id="5" name="Picture 4">
            <a:extLst>
              <a:ext uri="{FF2B5EF4-FFF2-40B4-BE49-F238E27FC236}">
                <a16:creationId xmlns:a16="http://schemas.microsoft.com/office/drawing/2014/main" id="{0B14C1C3-0A8F-C722-501C-6C6E17593E60}"/>
              </a:ext>
            </a:extLst>
          </p:cNvPr>
          <p:cNvPicPr>
            <a:picLocks noChangeAspect="1"/>
          </p:cNvPicPr>
          <p:nvPr/>
        </p:nvPicPr>
        <p:blipFill>
          <a:blip r:embed="rId3"/>
          <a:stretch>
            <a:fillRect/>
          </a:stretch>
        </p:blipFill>
        <p:spPr>
          <a:xfrm>
            <a:off x="1332471" y="2694426"/>
            <a:ext cx="7772400" cy="3364422"/>
          </a:xfrm>
          <a:prstGeom prst="rect">
            <a:avLst/>
          </a:prstGeom>
        </p:spPr>
      </p:pic>
    </p:spTree>
    <p:extLst>
      <p:ext uri="{BB962C8B-B14F-4D97-AF65-F5344CB8AC3E}">
        <p14:creationId xmlns:p14="http://schemas.microsoft.com/office/powerpoint/2010/main" val="314322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C9D6F-DDE6-3E7D-C2E3-B808D6BEA4B2}"/>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000" kern="1200" dirty="0">
                <a:solidFill>
                  <a:schemeClr val="tx1"/>
                </a:solidFill>
                <a:latin typeface="+mj-lt"/>
                <a:ea typeface="+mj-ea"/>
                <a:cs typeface="+mj-cs"/>
              </a:rPr>
              <a:t>Snippets: query-focused summaries</a:t>
            </a:r>
          </a:p>
        </p:txBody>
      </p:sp>
      <p:grpSp>
        <p:nvGrpSpPr>
          <p:cNvPr id="49" name="Group 4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web page&#10;&#10;Description automatically generated">
            <a:extLst>
              <a:ext uri="{FF2B5EF4-FFF2-40B4-BE49-F238E27FC236}">
                <a16:creationId xmlns:a16="http://schemas.microsoft.com/office/drawing/2014/main" id="{F82A611E-0CB4-F72B-4B9B-BE58E859701E}"/>
              </a:ext>
            </a:extLst>
          </p:cNvPr>
          <p:cNvPicPr>
            <a:picLocks noChangeAspect="1"/>
          </p:cNvPicPr>
          <p:nvPr/>
        </p:nvPicPr>
        <p:blipFill>
          <a:blip r:embed="rId3"/>
          <a:stretch>
            <a:fillRect/>
          </a:stretch>
        </p:blipFill>
        <p:spPr>
          <a:xfrm>
            <a:off x="5922492" y="1690383"/>
            <a:ext cx="5536001" cy="3418480"/>
          </a:xfrm>
          <a:prstGeom prst="rect">
            <a:avLst/>
          </a:prstGeom>
        </p:spPr>
      </p:pic>
    </p:spTree>
    <p:extLst>
      <p:ext uri="{BB962C8B-B14F-4D97-AF65-F5344CB8AC3E}">
        <p14:creationId xmlns:p14="http://schemas.microsoft.com/office/powerpoint/2010/main" val="144203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199A76-1347-FF99-77BA-8741DAD7CCE0}"/>
              </a:ext>
            </a:extLst>
          </p:cNvPr>
          <p:cNvSpPr>
            <a:spLocks noGrp="1"/>
          </p:cNvSpPr>
          <p:nvPr>
            <p:ph type="title"/>
          </p:nvPr>
        </p:nvSpPr>
        <p:spPr>
          <a:xfrm>
            <a:off x="1137034" y="365496"/>
            <a:ext cx="9392421" cy="1330841"/>
          </a:xfrm>
        </p:spPr>
        <p:txBody>
          <a:bodyPr>
            <a:normAutofit/>
          </a:bodyPr>
          <a:lstStyle/>
          <a:p>
            <a:r>
              <a:rPr lang="en-US" dirty="0"/>
              <a:t>Summarization: </a:t>
            </a:r>
            <a:r>
              <a:rPr lang="en-US" dirty="0">
                <a:solidFill>
                  <a:schemeClr val="accent2"/>
                </a:solidFill>
              </a:rPr>
              <a:t>Three Stages</a:t>
            </a:r>
          </a:p>
        </p:txBody>
      </p:sp>
      <p:sp>
        <p:nvSpPr>
          <p:cNvPr id="3" name="Content Placeholder 2">
            <a:extLst>
              <a:ext uri="{FF2B5EF4-FFF2-40B4-BE49-F238E27FC236}">
                <a16:creationId xmlns:a16="http://schemas.microsoft.com/office/drawing/2014/main" id="{88637B14-F096-9492-5479-4C16F94D62AB}"/>
              </a:ext>
            </a:extLst>
          </p:cNvPr>
          <p:cNvSpPr>
            <a:spLocks noGrp="1"/>
          </p:cNvSpPr>
          <p:nvPr>
            <p:ph idx="1"/>
          </p:nvPr>
        </p:nvSpPr>
        <p:spPr>
          <a:xfrm>
            <a:off x="1137034" y="2198362"/>
            <a:ext cx="8686588" cy="3917773"/>
          </a:xfrm>
        </p:spPr>
        <p:txBody>
          <a:bodyPr>
            <a:normAutofit/>
          </a:bodyPr>
          <a:lstStyle/>
          <a:p>
            <a:pPr marL="0" indent="0">
              <a:buNone/>
            </a:pPr>
            <a:r>
              <a:rPr lang="en-US" sz="2000" dirty="0"/>
              <a:t>1. </a:t>
            </a:r>
            <a:r>
              <a:rPr lang="en-US" sz="2000" dirty="0">
                <a:solidFill>
                  <a:schemeClr val="accent2"/>
                </a:solidFill>
              </a:rPr>
              <a:t>content selection</a:t>
            </a:r>
            <a:r>
              <a:rPr lang="en-US" sz="2000" dirty="0"/>
              <a:t>: choose sentences to extract from the document </a:t>
            </a:r>
          </a:p>
          <a:p>
            <a:pPr marL="0" indent="0">
              <a:buNone/>
            </a:pPr>
            <a:r>
              <a:rPr lang="en-US" sz="2000" dirty="0"/>
              <a:t>2. </a:t>
            </a:r>
            <a:r>
              <a:rPr lang="en-US" sz="2000" dirty="0">
                <a:solidFill>
                  <a:schemeClr val="accent2"/>
                </a:solidFill>
              </a:rPr>
              <a:t>information ordering</a:t>
            </a:r>
            <a:r>
              <a:rPr lang="en-US" sz="2000" dirty="0"/>
              <a:t>: choose an order to place them in the summary </a:t>
            </a:r>
          </a:p>
          <a:p>
            <a:pPr marL="0" indent="0">
              <a:buNone/>
            </a:pPr>
            <a:r>
              <a:rPr lang="en-US" sz="2000" dirty="0"/>
              <a:t>3. </a:t>
            </a:r>
            <a:r>
              <a:rPr lang="en-US" sz="2000" dirty="0">
                <a:solidFill>
                  <a:schemeClr val="accent2"/>
                </a:solidFill>
              </a:rPr>
              <a:t>sentence realization</a:t>
            </a:r>
            <a:r>
              <a:rPr lang="en-US" sz="2000" dirty="0"/>
              <a:t>: clean up the sentences</a:t>
            </a:r>
          </a:p>
        </p:txBody>
      </p:sp>
      <p:pic>
        <p:nvPicPr>
          <p:cNvPr id="4" name="Picture 3">
            <a:extLst>
              <a:ext uri="{FF2B5EF4-FFF2-40B4-BE49-F238E27FC236}">
                <a16:creationId xmlns:a16="http://schemas.microsoft.com/office/drawing/2014/main" id="{218226BB-7F07-D484-A452-9DE0E605ED0E}"/>
              </a:ext>
            </a:extLst>
          </p:cNvPr>
          <p:cNvPicPr>
            <a:picLocks noChangeAspect="1"/>
          </p:cNvPicPr>
          <p:nvPr/>
        </p:nvPicPr>
        <p:blipFill>
          <a:blip r:embed="rId3"/>
          <a:stretch>
            <a:fillRect/>
          </a:stretch>
        </p:blipFill>
        <p:spPr>
          <a:xfrm>
            <a:off x="836589" y="3608789"/>
            <a:ext cx="9692866" cy="2374751"/>
          </a:xfrm>
          <a:prstGeom prst="rect">
            <a:avLst/>
          </a:prstGeom>
        </p:spPr>
      </p:pic>
      <p:sp>
        <p:nvSpPr>
          <p:cNvPr id="21"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0812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27C58-A10E-ECE9-AB56-5E314ABB838A}"/>
              </a:ext>
            </a:extLst>
          </p:cNvPr>
          <p:cNvSpPr>
            <a:spLocks noGrp="1"/>
          </p:cNvSpPr>
          <p:nvPr>
            <p:ph type="title"/>
          </p:nvPr>
        </p:nvSpPr>
        <p:spPr>
          <a:xfrm>
            <a:off x="838200" y="365125"/>
            <a:ext cx="10515600" cy="1325563"/>
          </a:xfrm>
        </p:spPr>
        <p:txBody>
          <a:bodyPr>
            <a:normAutofit/>
          </a:bodyPr>
          <a:lstStyle/>
          <a:p>
            <a:r>
              <a:rPr lang="en-US" sz="5400" dirty="0"/>
              <a:t>Unsupervised content selection</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5A666F4-2701-A087-4F20-CC4599671120}"/>
              </a:ext>
            </a:extLst>
          </p:cNvPr>
          <p:cNvPicPr>
            <a:picLocks noChangeAspect="1"/>
          </p:cNvPicPr>
          <p:nvPr/>
        </p:nvPicPr>
        <p:blipFill>
          <a:blip r:embed="rId3"/>
          <a:stretch>
            <a:fillRect/>
          </a:stretch>
        </p:blipFill>
        <p:spPr>
          <a:xfrm>
            <a:off x="3479433" y="4485577"/>
            <a:ext cx="2766086" cy="368811"/>
          </a:xfrm>
          <a:prstGeom prst="rect">
            <a:avLst/>
          </a:prstGeom>
        </p:spPr>
      </p:pic>
      <p:sp>
        <p:nvSpPr>
          <p:cNvPr id="5" name="Content Placeholder 2">
            <a:extLst>
              <a:ext uri="{FF2B5EF4-FFF2-40B4-BE49-F238E27FC236}">
                <a16:creationId xmlns:a16="http://schemas.microsoft.com/office/drawing/2014/main" id="{3E441A71-7BF3-2427-770B-58131795883B}"/>
              </a:ext>
            </a:extLst>
          </p:cNvPr>
          <p:cNvSpPr>
            <a:spLocks noGrp="1"/>
          </p:cNvSpPr>
          <p:nvPr>
            <p:ph idx="1"/>
          </p:nvPr>
        </p:nvSpPr>
        <p:spPr>
          <a:xfrm>
            <a:off x="792480" y="2141537"/>
            <a:ext cx="10515600" cy="4351338"/>
          </a:xfrm>
        </p:spPr>
        <p:txBody>
          <a:bodyPr/>
          <a:lstStyle/>
          <a:p>
            <a:r>
              <a:rPr lang="en-US" dirty="0"/>
              <a:t>Intuition dating back to </a:t>
            </a:r>
            <a:r>
              <a:rPr lang="en-US" dirty="0" err="1"/>
              <a:t>Luhn</a:t>
            </a:r>
            <a:r>
              <a:rPr lang="en-US" dirty="0"/>
              <a:t> (1958): </a:t>
            </a:r>
          </a:p>
          <a:p>
            <a:pPr lvl="1"/>
            <a:r>
              <a:rPr lang="en-US" dirty="0"/>
              <a:t> Choose sentences that have </a:t>
            </a:r>
            <a:r>
              <a:rPr lang="en-US" dirty="0">
                <a:solidFill>
                  <a:schemeClr val="accent2"/>
                </a:solidFill>
              </a:rPr>
              <a:t>salient</a:t>
            </a:r>
            <a:r>
              <a:rPr lang="en-US" dirty="0"/>
              <a:t> or </a:t>
            </a:r>
            <a:r>
              <a:rPr lang="en-US" dirty="0">
                <a:solidFill>
                  <a:schemeClr val="accent2"/>
                </a:solidFill>
              </a:rPr>
              <a:t>informative</a:t>
            </a:r>
            <a:r>
              <a:rPr lang="en-US" dirty="0"/>
              <a:t> words </a:t>
            </a:r>
          </a:p>
          <a:p>
            <a:r>
              <a:rPr lang="en-US" dirty="0"/>
              <a:t> Two approaches to defining salient words </a:t>
            </a:r>
          </a:p>
          <a:p>
            <a:pPr marL="0" indent="0">
              <a:buNone/>
            </a:pPr>
            <a:r>
              <a:rPr lang="en-US" dirty="0"/>
              <a:t>    1. 	</a:t>
            </a:r>
            <a:r>
              <a:rPr lang="en-US" dirty="0" err="1">
                <a:solidFill>
                  <a:schemeClr val="accent2"/>
                </a:solidFill>
              </a:rPr>
              <a:t>tf-idf</a:t>
            </a:r>
            <a:r>
              <a:rPr lang="en-US" dirty="0"/>
              <a:t>: weigh each word </a:t>
            </a:r>
            <a:r>
              <a:rPr lang="en-US" dirty="0" err="1"/>
              <a:t>wi</a:t>
            </a:r>
            <a:r>
              <a:rPr lang="en-US" dirty="0"/>
              <a:t> in document j by </a:t>
            </a:r>
            <a:r>
              <a:rPr lang="en-US" dirty="0" err="1"/>
              <a:t>tf-idf</a:t>
            </a:r>
            <a:r>
              <a:rPr lang="en-US" dirty="0"/>
              <a:t> </a:t>
            </a:r>
          </a:p>
          <a:p>
            <a:pPr marL="0" indent="0">
              <a:buNone/>
            </a:pPr>
            <a:r>
              <a:rPr lang="en-US" dirty="0"/>
              <a:t>	(</a:t>
            </a:r>
            <a:r>
              <a:rPr lang="en-US" dirty="0" err="1"/>
              <a:t>tf</a:t>
            </a:r>
            <a:r>
              <a:rPr lang="en-US" dirty="0"/>
              <a:t>: term-frequency, </a:t>
            </a:r>
            <a:r>
              <a:rPr lang="en-US" dirty="0" err="1"/>
              <a:t>idf</a:t>
            </a:r>
            <a:r>
              <a:rPr lang="en-US" dirty="0"/>
              <a:t>: inverse-document-frequency) </a:t>
            </a:r>
          </a:p>
          <a:p>
            <a:pPr marL="0" indent="0">
              <a:buNone/>
            </a:pPr>
            <a:endParaRPr lang="en-US" dirty="0"/>
          </a:p>
          <a:p>
            <a:pPr marL="0" indent="0">
              <a:buNone/>
            </a:pPr>
            <a:r>
              <a:rPr lang="en-US" dirty="0"/>
              <a:t>    2. 	</a:t>
            </a:r>
            <a:r>
              <a:rPr lang="en-US" dirty="0">
                <a:solidFill>
                  <a:schemeClr val="accent2"/>
                </a:solidFill>
              </a:rPr>
              <a:t>topic signature</a:t>
            </a:r>
            <a:r>
              <a:rPr lang="en-US" dirty="0"/>
              <a:t>: choose a smaller set of salient words </a:t>
            </a:r>
          </a:p>
          <a:p>
            <a:pPr lvl="2"/>
            <a:r>
              <a:rPr lang="en-US" dirty="0"/>
              <a:t> Use log-likelihood ratio (LLR) </a:t>
            </a:r>
            <a:r>
              <a:rPr lang="en-US" sz="1400" dirty="0"/>
              <a:t>Dunning (1993), Lin and </a:t>
            </a:r>
            <a:r>
              <a:rPr lang="en-US" sz="1400" dirty="0" err="1"/>
              <a:t>Hovy</a:t>
            </a:r>
            <a:r>
              <a:rPr lang="en-US" sz="1400" dirty="0"/>
              <a:t> (2000)</a:t>
            </a:r>
            <a:endParaRPr lang="en-US" dirty="0"/>
          </a:p>
        </p:txBody>
      </p:sp>
    </p:spTree>
    <p:extLst>
      <p:ext uri="{BB962C8B-B14F-4D97-AF65-F5344CB8AC3E}">
        <p14:creationId xmlns:p14="http://schemas.microsoft.com/office/powerpoint/2010/main" val="338655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AC1C1-9DE0-68C2-CDE2-1CF6D510EFB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100" kern="1200">
                <a:solidFill>
                  <a:schemeClr val="tx1"/>
                </a:solidFill>
                <a:latin typeface="+mj-lt"/>
                <a:ea typeface="+mj-ea"/>
                <a:cs typeface="+mj-cs"/>
              </a:rPr>
              <a:t>Unsupervised content selection</a:t>
            </a:r>
          </a:p>
        </p:txBody>
      </p:sp>
      <p:sp>
        <p:nvSpPr>
          <p:cNvPr id="3" name="Content Placeholder 2">
            <a:extLst>
              <a:ext uri="{FF2B5EF4-FFF2-40B4-BE49-F238E27FC236}">
                <a16:creationId xmlns:a16="http://schemas.microsoft.com/office/drawing/2014/main" id="{32E30094-F5FC-A830-C6E5-734DD2C8EA8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dirty="0">
                <a:solidFill>
                  <a:schemeClr val="accent2"/>
                </a:solidFill>
                <a:latin typeface="+mn-lt"/>
                <a:ea typeface="+mn-ea"/>
                <a:cs typeface="+mn-cs"/>
              </a:rPr>
              <a:t>Topic signature</a:t>
            </a:r>
            <a:r>
              <a:rPr lang="en-US" sz="2400" kern="1200" dirty="0">
                <a:solidFill>
                  <a:schemeClr val="tx1"/>
                </a:solidFill>
                <a:latin typeface="+mn-lt"/>
                <a:ea typeface="+mn-ea"/>
                <a:cs typeface="+mn-cs"/>
              </a:rPr>
              <a:t>: choose a smaller set of salient words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72DA9E-9369-1611-C5F0-6F44461D57E7}"/>
              </a:ext>
            </a:extLst>
          </p:cNvPr>
          <p:cNvPicPr>
            <a:picLocks noChangeAspect="1"/>
          </p:cNvPicPr>
          <p:nvPr/>
        </p:nvPicPr>
        <p:blipFill>
          <a:blip r:embed="rId3"/>
          <a:stretch>
            <a:fillRect/>
          </a:stretch>
        </p:blipFill>
        <p:spPr>
          <a:xfrm>
            <a:off x="320040" y="2708754"/>
            <a:ext cx="11548872" cy="3435789"/>
          </a:xfrm>
          <a:prstGeom prst="rect">
            <a:avLst/>
          </a:prstGeom>
        </p:spPr>
      </p:pic>
    </p:spTree>
    <p:extLst>
      <p:ext uri="{BB962C8B-B14F-4D97-AF65-F5344CB8AC3E}">
        <p14:creationId xmlns:p14="http://schemas.microsoft.com/office/powerpoint/2010/main" val="53412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F2188F-8394-8E40-E626-91ED9C94C87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accent2"/>
                </a:solidFill>
                <a:latin typeface="+mj-lt"/>
                <a:ea typeface="+mj-ea"/>
                <a:cs typeface="+mj-cs"/>
              </a:rPr>
              <a:t>Topic signature-based content selection w/ queries</a:t>
            </a:r>
          </a:p>
        </p:txBody>
      </p:sp>
      <p:pic>
        <p:nvPicPr>
          <p:cNvPr id="6" name="Content Placeholder 5" descr="A white background with black text&#10;&#10;Description automatically generated">
            <a:extLst>
              <a:ext uri="{FF2B5EF4-FFF2-40B4-BE49-F238E27FC236}">
                <a16:creationId xmlns:a16="http://schemas.microsoft.com/office/drawing/2014/main" id="{73DD4C03-A068-DF96-36D2-DFF7EF855A99}"/>
              </a:ext>
            </a:extLst>
          </p:cNvPr>
          <p:cNvPicPr>
            <a:picLocks noGrp="1" noChangeAspect="1"/>
          </p:cNvPicPr>
          <p:nvPr>
            <p:ph idx="1"/>
          </p:nvPr>
        </p:nvPicPr>
        <p:blipFill>
          <a:blip r:embed="rId3"/>
          <a:stretch>
            <a:fillRect/>
          </a:stretch>
        </p:blipFill>
        <p:spPr>
          <a:xfrm>
            <a:off x="1191548" y="2354239"/>
            <a:ext cx="9808904" cy="3948085"/>
          </a:xfrm>
          <a:prstGeom prst="rect">
            <a:avLst/>
          </a:prstGeom>
        </p:spPr>
      </p:pic>
      <p:sp>
        <p:nvSpPr>
          <p:cNvPr id="5" name="TextBox 4">
            <a:extLst>
              <a:ext uri="{FF2B5EF4-FFF2-40B4-BE49-F238E27FC236}">
                <a16:creationId xmlns:a16="http://schemas.microsoft.com/office/drawing/2014/main" id="{4023D0F5-EC74-0810-2044-905BBDFA76F6}"/>
              </a:ext>
            </a:extLst>
          </p:cNvPr>
          <p:cNvSpPr txBox="1"/>
          <p:nvPr/>
        </p:nvSpPr>
        <p:spPr>
          <a:xfrm>
            <a:off x="7003193" y="1456293"/>
            <a:ext cx="6098058" cy="369332"/>
          </a:xfrm>
          <a:prstGeom prst="rect">
            <a:avLst/>
          </a:prstGeom>
          <a:noFill/>
        </p:spPr>
        <p:txBody>
          <a:bodyPr wrap="square">
            <a:spAutoFit/>
          </a:bodyPr>
          <a:lstStyle/>
          <a:p>
            <a:pPr>
              <a:spcAft>
                <a:spcPts val="600"/>
              </a:spcAft>
            </a:pPr>
            <a:r>
              <a:rPr lang="en-US" dirty="0"/>
              <a:t>Conroy, Schlesinger, and O’Leary 2006</a:t>
            </a:r>
          </a:p>
        </p:txBody>
      </p:sp>
    </p:spTree>
    <p:extLst>
      <p:ext uri="{BB962C8B-B14F-4D97-AF65-F5344CB8AC3E}">
        <p14:creationId xmlns:p14="http://schemas.microsoft.com/office/powerpoint/2010/main" val="117922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3DF6F-C36B-3DB2-E6BF-D01AA66A08C5}"/>
              </a:ext>
            </a:extLst>
          </p:cNvPr>
          <p:cNvSpPr>
            <a:spLocks noGrp="1"/>
          </p:cNvSpPr>
          <p:nvPr>
            <p:ph type="title"/>
          </p:nvPr>
        </p:nvSpPr>
        <p:spPr>
          <a:xfrm>
            <a:off x="838200" y="365125"/>
            <a:ext cx="10515600" cy="1325563"/>
          </a:xfrm>
        </p:spPr>
        <p:txBody>
          <a:bodyPr>
            <a:normAutofit/>
          </a:bodyPr>
          <a:lstStyle/>
          <a:p>
            <a:r>
              <a:rPr lang="en-US" sz="5400" dirty="0"/>
              <a:t>Graph-based Ranking Algorithms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426FD1-F380-9446-8916-8A76BA2AAD2B}"/>
              </a:ext>
            </a:extLst>
          </p:cNvPr>
          <p:cNvSpPr>
            <a:spLocks/>
          </p:cNvSpPr>
          <p:nvPr/>
        </p:nvSpPr>
        <p:spPr>
          <a:xfrm>
            <a:off x="1065204" y="2088595"/>
            <a:ext cx="8178652" cy="3384313"/>
          </a:xfrm>
          <a:prstGeom prst="rect">
            <a:avLst/>
          </a:prstGeom>
        </p:spPr>
        <p:txBody>
          <a:bodyPr/>
          <a:lstStyle/>
          <a:p>
            <a:pPr marL="342900" indent="-342900" defTabSz="704088">
              <a:spcAft>
                <a:spcPts val="600"/>
              </a:spcAft>
              <a:buFont typeface="Arial" panose="020B0604020202020204" pitchFamily="34" charset="0"/>
              <a:buChar char="•"/>
            </a:pPr>
            <a:r>
              <a:rPr lang="en-US" sz="2800" kern="1200" dirty="0">
                <a:solidFill>
                  <a:schemeClr val="accent2"/>
                </a:solidFill>
                <a:latin typeface="+mn-lt"/>
                <a:ea typeface="+mn-ea"/>
                <a:cs typeface="+mn-cs"/>
              </a:rPr>
              <a:t>unsupervised sentence extraction</a:t>
            </a:r>
            <a:endParaRPr lang="en-US" sz="4000" dirty="0">
              <a:solidFill>
                <a:schemeClr val="accent2"/>
              </a:solidFill>
            </a:endParaRPr>
          </a:p>
        </p:txBody>
      </p:sp>
      <p:sp>
        <p:nvSpPr>
          <p:cNvPr id="5" name="TextBox 4">
            <a:extLst>
              <a:ext uri="{FF2B5EF4-FFF2-40B4-BE49-F238E27FC236}">
                <a16:creationId xmlns:a16="http://schemas.microsoft.com/office/drawing/2014/main" id="{E583B1EE-6004-235E-2359-C1F59BC0631E}"/>
              </a:ext>
            </a:extLst>
          </p:cNvPr>
          <p:cNvSpPr txBox="1"/>
          <p:nvPr/>
        </p:nvSpPr>
        <p:spPr>
          <a:xfrm>
            <a:off x="8754698" y="1385092"/>
            <a:ext cx="4742848" cy="305596"/>
          </a:xfrm>
          <a:prstGeom prst="rect">
            <a:avLst/>
          </a:prstGeom>
          <a:noFill/>
        </p:spPr>
        <p:txBody>
          <a:bodyPr wrap="square">
            <a:spAutoFit/>
          </a:bodyPr>
          <a:lstStyle/>
          <a:p>
            <a:pPr defTabSz="704088">
              <a:spcAft>
                <a:spcPts val="600"/>
              </a:spcAft>
            </a:pPr>
            <a:r>
              <a:rPr lang="en-US" sz="1386" kern="1200" dirty="0">
                <a:solidFill>
                  <a:schemeClr val="tx1"/>
                </a:solidFill>
                <a:latin typeface="+mn-lt"/>
                <a:ea typeface="+mn-ea"/>
                <a:cs typeface="+mn-cs"/>
              </a:rPr>
              <a:t>Rada </a:t>
            </a:r>
            <a:r>
              <a:rPr lang="en-US" sz="1386" kern="1200" dirty="0" err="1">
                <a:solidFill>
                  <a:schemeClr val="tx1"/>
                </a:solidFill>
                <a:latin typeface="+mn-lt"/>
                <a:ea typeface="+mn-ea"/>
                <a:cs typeface="+mn-cs"/>
              </a:rPr>
              <a:t>Mihalcea</a:t>
            </a:r>
            <a:r>
              <a:rPr lang="en-US" sz="1386" kern="1200" dirty="0">
                <a:solidFill>
                  <a:schemeClr val="tx1"/>
                </a:solidFill>
                <a:latin typeface="+mn-lt"/>
                <a:ea typeface="+mn-ea"/>
                <a:cs typeface="+mn-cs"/>
              </a:rPr>
              <a:t>, ACL 2004</a:t>
            </a:r>
            <a:endParaRPr lang="en-US" dirty="0"/>
          </a:p>
        </p:txBody>
      </p:sp>
      <p:pic>
        <p:nvPicPr>
          <p:cNvPr id="6" name="Picture 5" descr="A diagram of a sphere with lines and a diagram of a sphere&#10;&#10;Description automatically generated with medium confidence">
            <a:extLst>
              <a:ext uri="{FF2B5EF4-FFF2-40B4-BE49-F238E27FC236}">
                <a16:creationId xmlns:a16="http://schemas.microsoft.com/office/drawing/2014/main" id="{D86DA069-89B0-A573-72C7-D5BE85E7E750}"/>
              </a:ext>
            </a:extLst>
          </p:cNvPr>
          <p:cNvPicPr>
            <a:picLocks noChangeAspect="1"/>
          </p:cNvPicPr>
          <p:nvPr/>
        </p:nvPicPr>
        <p:blipFill>
          <a:blip r:embed="rId3"/>
          <a:stretch>
            <a:fillRect/>
          </a:stretch>
        </p:blipFill>
        <p:spPr>
          <a:xfrm>
            <a:off x="1203335" y="2710655"/>
            <a:ext cx="9782282" cy="4033602"/>
          </a:xfrm>
          <a:prstGeom prst="rect">
            <a:avLst/>
          </a:prstGeom>
        </p:spPr>
      </p:pic>
    </p:spTree>
    <p:extLst>
      <p:ext uri="{BB962C8B-B14F-4D97-AF65-F5344CB8AC3E}">
        <p14:creationId xmlns:p14="http://schemas.microsoft.com/office/powerpoint/2010/main" val="48002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219B12-AF4C-CAD9-CB47-3FFE1B86D544}"/>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dirty="0">
                <a:solidFill>
                  <a:srgbClr val="FFFFFF"/>
                </a:solidFill>
                <a:latin typeface="+mj-lt"/>
                <a:ea typeface="+mj-ea"/>
                <a:cs typeface="+mj-cs"/>
              </a:rPr>
              <a:t>CNN/DM dataset</a:t>
            </a:r>
          </a:p>
        </p:txBody>
      </p:sp>
      <p:sp>
        <p:nvSpPr>
          <p:cNvPr id="6" name="TextBox 5">
            <a:extLst>
              <a:ext uri="{FF2B5EF4-FFF2-40B4-BE49-F238E27FC236}">
                <a16:creationId xmlns:a16="http://schemas.microsoft.com/office/drawing/2014/main" id="{70145A20-88E7-9549-2894-E0DD78045CC1}"/>
              </a:ext>
            </a:extLst>
          </p:cNvPr>
          <p:cNvSpPr txBox="1"/>
          <p:nvPr/>
        </p:nvSpPr>
        <p:spPr>
          <a:xfrm>
            <a:off x="2895601" y="1900826"/>
            <a:ext cx="6396204" cy="662542"/>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dirty="0">
                <a:solidFill>
                  <a:srgbClr val="FFFFFF"/>
                </a:solidFill>
                <a:latin typeface="+mn-lt"/>
                <a:ea typeface="+mn-ea"/>
                <a:cs typeface="+mn-cs"/>
              </a:rPr>
              <a:t>Example of a CNN News Article With Highlights from </a:t>
            </a:r>
            <a:r>
              <a:rPr lang="en-US" sz="2000" kern="1200" dirty="0" err="1">
                <a:solidFill>
                  <a:srgbClr val="FFFFFF"/>
                </a:solidFill>
                <a:latin typeface="+mn-lt"/>
                <a:ea typeface="+mn-ea"/>
                <a:cs typeface="+mn-cs"/>
              </a:rPr>
              <a:t>cnn.com</a:t>
            </a:r>
            <a:endParaRPr lang="en-US" sz="2000" kern="1200" dirty="0">
              <a:solidFill>
                <a:srgbClr val="FFFFFF"/>
              </a:solidFill>
              <a:latin typeface="+mn-lt"/>
              <a:ea typeface="+mn-ea"/>
              <a:cs typeface="+mn-cs"/>
            </a:endParaRP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240C83-B2F1-8D08-6EF6-8BB23B184F4E}"/>
              </a:ext>
            </a:extLst>
          </p:cNvPr>
          <p:cNvPicPr>
            <a:picLocks noChangeAspect="1"/>
          </p:cNvPicPr>
          <p:nvPr/>
        </p:nvPicPr>
        <p:blipFill>
          <a:blip r:embed="rId3"/>
          <a:stretch>
            <a:fillRect/>
          </a:stretch>
        </p:blipFill>
        <p:spPr>
          <a:xfrm>
            <a:off x="2434431" y="3067050"/>
            <a:ext cx="7320089" cy="3019537"/>
          </a:xfrm>
          <a:prstGeom prst="rect">
            <a:avLst/>
          </a:prstGeom>
        </p:spPr>
      </p:pic>
    </p:spTree>
    <p:extLst>
      <p:ext uri="{BB962C8B-B14F-4D97-AF65-F5344CB8AC3E}">
        <p14:creationId xmlns:p14="http://schemas.microsoft.com/office/powerpoint/2010/main" val="331244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82D8D-927D-7261-9856-E5CB89E12985}"/>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Supervised content selection</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8AE385-EBBD-E5A7-687C-F1BC3684332C}"/>
              </a:ext>
            </a:extLst>
          </p:cNvPr>
          <p:cNvPicPr>
            <a:picLocks noChangeAspect="1"/>
          </p:cNvPicPr>
          <p:nvPr/>
        </p:nvPicPr>
        <p:blipFill>
          <a:blip r:embed="rId3"/>
          <a:stretch>
            <a:fillRect/>
          </a:stretch>
        </p:blipFill>
        <p:spPr>
          <a:xfrm>
            <a:off x="758429" y="2019299"/>
            <a:ext cx="10670543" cy="4401599"/>
          </a:xfrm>
          <a:prstGeom prst="rect">
            <a:avLst/>
          </a:prstGeom>
        </p:spPr>
      </p:pic>
    </p:spTree>
    <p:extLst>
      <p:ext uri="{BB962C8B-B14F-4D97-AF65-F5344CB8AC3E}">
        <p14:creationId xmlns:p14="http://schemas.microsoft.com/office/powerpoint/2010/main" val="292653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79948-B9A4-7A54-3678-81CB501F4862}"/>
              </a:ext>
            </a:extLst>
          </p:cNvPr>
          <p:cNvSpPr>
            <a:spLocks noGrp="1"/>
          </p:cNvSpPr>
          <p:nvPr>
            <p:ph type="title"/>
          </p:nvPr>
        </p:nvSpPr>
        <p:spPr>
          <a:xfrm>
            <a:off x="630936" y="640080"/>
            <a:ext cx="4818888" cy="1481328"/>
          </a:xfrm>
        </p:spPr>
        <p:txBody>
          <a:bodyPr anchor="b">
            <a:normAutofit/>
          </a:bodyPr>
          <a:lstStyle/>
          <a:p>
            <a:r>
              <a:rPr lang="en-US" sz="5400" dirty="0"/>
              <a:t>Goal</a:t>
            </a:r>
          </a:p>
        </p:txBody>
      </p:sp>
      <p:sp>
        <p:nvSpPr>
          <p:cNvPr id="309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DBADB8-0F2D-6157-9CD5-BA8E58187974}"/>
              </a:ext>
            </a:extLst>
          </p:cNvPr>
          <p:cNvSpPr>
            <a:spLocks noGrp="1"/>
          </p:cNvSpPr>
          <p:nvPr>
            <p:ph idx="1"/>
          </p:nvPr>
        </p:nvSpPr>
        <p:spPr>
          <a:xfrm>
            <a:off x="630936" y="2660904"/>
            <a:ext cx="4818888" cy="3547872"/>
          </a:xfrm>
        </p:spPr>
        <p:txBody>
          <a:bodyPr anchor="t">
            <a:normAutofit/>
          </a:bodyPr>
          <a:lstStyle/>
          <a:p>
            <a:r>
              <a:rPr lang="en-US" sz="2200" dirty="0"/>
              <a:t> produce an abridged version of a text that contains information that is </a:t>
            </a:r>
            <a:r>
              <a:rPr lang="en-US" sz="2200" dirty="0">
                <a:solidFill>
                  <a:schemeClr val="accent2"/>
                </a:solidFill>
              </a:rPr>
              <a:t>important</a:t>
            </a:r>
            <a:r>
              <a:rPr lang="en-US" sz="2200" dirty="0"/>
              <a:t> or </a:t>
            </a:r>
            <a:r>
              <a:rPr lang="en-US" sz="2200" dirty="0">
                <a:solidFill>
                  <a:schemeClr val="accent2"/>
                </a:solidFill>
              </a:rPr>
              <a:t>relevant</a:t>
            </a:r>
            <a:r>
              <a:rPr lang="en-US" sz="2200" dirty="0"/>
              <a:t> to a user.</a:t>
            </a:r>
          </a:p>
        </p:txBody>
      </p:sp>
      <p:pic>
        <p:nvPicPr>
          <p:cNvPr id="3074" name="Picture 2" descr="Automatic Text Summarization : Simplified | by Prakhar Ganesh | Towards  Data Science">
            <a:extLst>
              <a:ext uri="{FF2B5EF4-FFF2-40B4-BE49-F238E27FC236}">
                <a16:creationId xmlns:a16="http://schemas.microsoft.com/office/drawing/2014/main" id="{8B22D40E-B131-020F-D31A-2A99785985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532009"/>
            <a:ext cx="5458968" cy="379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6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D9116-2481-230B-8FF6-1C2C2088FBD7}"/>
              </a:ext>
            </a:extLst>
          </p:cNvPr>
          <p:cNvSpPr>
            <a:spLocks noGrp="1"/>
          </p:cNvSpPr>
          <p:nvPr>
            <p:ph type="title"/>
          </p:nvPr>
        </p:nvSpPr>
        <p:spPr>
          <a:xfrm>
            <a:off x="2644818" y="935506"/>
            <a:ext cx="9829800" cy="1325880"/>
          </a:xfrm>
        </p:spPr>
        <p:txBody>
          <a:bodyPr anchor="b">
            <a:normAutofit/>
          </a:bodyPr>
          <a:lstStyle/>
          <a:p>
            <a:r>
              <a:rPr lang="en-US" sz="3600" dirty="0">
                <a:solidFill>
                  <a:schemeClr val="accent2"/>
                </a:solidFill>
              </a:rPr>
              <a:t>ROUGE-N</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5131" name="Group 5130">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5132" name="Freeform: Shape 5131">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Freeform: Shape 5132">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4" name="Freeform: Shape 5133">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Freeform: Shape 5134">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6DF5DA2-D797-4B24-748F-B53FB13B2D29}"/>
              </a:ext>
            </a:extLst>
          </p:cNvPr>
          <p:cNvSpPr>
            <a:spLocks noGrp="1"/>
          </p:cNvSpPr>
          <p:nvPr>
            <p:ph idx="1"/>
          </p:nvPr>
        </p:nvSpPr>
        <p:spPr>
          <a:xfrm>
            <a:off x="804672" y="2827419"/>
            <a:ext cx="5126896" cy="3227626"/>
          </a:xfrm>
        </p:spPr>
        <p:txBody>
          <a:bodyPr anchor="ctr">
            <a:normAutofit/>
          </a:bodyPr>
          <a:lstStyle/>
          <a:p>
            <a:r>
              <a:rPr lang="en-US" sz="1800" dirty="0">
                <a:solidFill>
                  <a:schemeClr val="tx2"/>
                </a:solidFill>
              </a:rPr>
              <a:t>ROUGE-N measures overlap of N-grams between automatic summaries and reference summaries.</a:t>
            </a:r>
          </a:p>
          <a:p>
            <a:r>
              <a:rPr lang="en-US" sz="1800" dirty="0">
                <a:solidFill>
                  <a:schemeClr val="tx2"/>
                </a:solidFill>
              </a:rPr>
              <a:t>Higher ROUGE-N scores indicate better summary quality.</a:t>
            </a:r>
          </a:p>
          <a:p>
            <a:r>
              <a:rPr lang="en-US" sz="1800" dirty="0">
                <a:solidFill>
                  <a:schemeClr val="tx2"/>
                </a:solidFill>
              </a:rPr>
              <a:t>Indicates similarity between automatic summary and human references.</a:t>
            </a:r>
          </a:p>
          <a:p>
            <a:r>
              <a:rPr lang="en-US" sz="1800" dirty="0">
                <a:solidFill>
                  <a:schemeClr val="tx2"/>
                </a:solidFill>
              </a:rPr>
              <a:t>Convenient automated evaluation metric.</a:t>
            </a:r>
          </a:p>
          <a:p>
            <a:r>
              <a:rPr lang="en-US" sz="1800" dirty="0">
                <a:solidFill>
                  <a:schemeClr val="tx2"/>
                </a:solidFill>
              </a:rPr>
              <a:t>Limited in capturing all aspects of human judgment (relevance, coherence).</a:t>
            </a:r>
          </a:p>
          <a:p>
            <a:endParaRPr lang="en-US" sz="1800" dirty="0">
              <a:solidFill>
                <a:schemeClr val="tx2"/>
              </a:solidFill>
            </a:endParaRPr>
          </a:p>
        </p:txBody>
      </p:sp>
      <p:grpSp>
        <p:nvGrpSpPr>
          <p:cNvPr id="5137" name="Group 5136">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5138" name="Freeform: Shape 5137">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Freeform: Shape 5138">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Freeform: Shape 5139">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141" name="Freeform: Shape 5140">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22" name="Picture 2" descr="Text Summarization: How To Calculate Rouge Score | by Eren ...">
            <a:extLst>
              <a:ext uri="{FF2B5EF4-FFF2-40B4-BE49-F238E27FC236}">
                <a16:creationId xmlns:a16="http://schemas.microsoft.com/office/drawing/2014/main" id="{18168BFB-BC9A-7528-56E4-154B333857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23949" y="2565957"/>
            <a:ext cx="6468051" cy="14391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errick Mwiti on X: &quot;The most common large language model evaluation  metrics: • Perplexity • BLEU • ROUGE • BERTScore • COMET • METEOR • BLEURT  • GPTScore • PRISM • BARTScore •">
            <a:extLst>
              <a:ext uri="{FF2B5EF4-FFF2-40B4-BE49-F238E27FC236}">
                <a16:creationId xmlns:a16="http://schemas.microsoft.com/office/drawing/2014/main" id="{41C2B9A6-9F6D-967F-0EAB-3894B0BB0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154" y="3947577"/>
            <a:ext cx="4623530" cy="250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47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3BAC-048E-CF4E-18B2-EF5763FAEAD5}"/>
              </a:ext>
            </a:extLst>
          </p:cNvPr>
          <p:cNvSpPr>
            <a:spLocks noGrp="1"/>
          </p:cNvSpPr>
          <p:nvPr>
            <p:ph type="title"/>
          </p:nvPr>
        </p:nvSpPr>
        <p:spPr>
          <a:xfrm>
            <a:off x="2600638" y="1244052"/>
            <a:ext cx="9829800" cy="1325880"/>
          </a:xfrm>
        </p:spPr>
        <p:txBody>
          <a:bodyPr anchor="b">
            <a:normAutofit/>
          </a:bodyPr>
          <a:lstStyle/>
          <a:p>
            <a:r>
              <a:rPr lang="en-US" sz="3600" dirty="0">
                <a:solidFill>
                  <a:schemeClr val="accent2"/>
                </a:solidFill>
              </a:rPr>
              <a:t>ROUGE-1</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6155" name="Group 615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6156" name="Freeform: Shape 615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Freeform: Shape 615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8" name="Freeform: Shape 615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3A6EFBC-0828-297B-BF2A-ADE5E7025254}"/>
              </a:ext>
            </a:extLst>
          </p:cNvPr>
          <p:cNvSpPr>
            <a:spLocks noGrp="1"/>
          </p:cNvSpPr>
          <p:nvPr>
            <p:ph idx="1"/>
          </p:nvPr>
        </p:nvSpPr>
        <p:spPr>
          <a:xfrm>
            <a:off x="804672" y="2827419"/>
            <a:ext cx="5126896" cy="3227626"/>
          </a:xfrm>
        </p:spPr>
        <p:txBody>
          <a:bodyPr anchor="ctr">
            <a:normAutofit/>
          </a:bodyPr>
          <a:lstStyle/>
          <a:p>
            <a:r>
              <a:rPr lang="en-US" sz="1800">
                <a:solidFill>
                  <a:schemeClr val="tx2"/>
                </a:solidFill>
              </a:rPr>
              <a:t>ROUGE-1 measures overlap of single words between automatic summaries and reference summaries.</a:t>
            </a:r>
          </a:p>
          <a:p>
            <a:r>
              <a:rPr lang="en-US" sz="1800">
                <a:solidFill>
                  <a:schemeClr val="tx2"/>
                </a:solidFill>
              </a:rPr>
              <a:t>Higher ROUGE-1 scores suggest better alignment between automatic summary and human references at the word level.</a:t>
            </a:r>
          </a:p>
          <a:p>
            <a:r>
              <a:rPr lang="en-US" sz="1800">
                <a:solidFill>
                  <a:schemeClr val="tx2"/>
                </a:solidFill>
              </a:rPr>
              <a:t>Precision: Proportion of unigrams in generated summary also in reference summaries.</a:t>
            </a:r>
          </a:p>
          <a:p>
            <a:r>
              <a:rPr lang="en-US" sz="1800">
                <a:solidFill>
                  <a:schemeClr val="tx2"/>
                </a:solidFill>
              </a:rPr>
              <a:t>Recall: Proportion of unigrams in reference summaries also in generated summary.</a:t>
            </a:r>
          </a:p>
          <a:p>
            <a:endParaRPr lang="en-US" sz="1800">
              <a:solidFill>
                <a:schemeClr val="tx2"/>
              </a:solidFill>
            </a:endParaRPr>
          </a:p>
        </p:txBody>
      </p:sp>
      <p:grpSp>
        <p:nvGrpSpPr>
          <p:cNvPr id="6161" name="Group 616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6162" name="Freeform: Shape 616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Shape 616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165" name="Freeform: Shape 616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146" name="Picture 2" descr="Text Summarization: How To Calculate Rouge Score | by Eren Kızılırmak |  Medium">
            <a:extLst>
              <a:ext uri="{FF2B5EF4-FFF2-40B4-BE49-F238E27FC236}">
                <a16:creationId xmlns:a16="http://schemas.microsoft.com/office/drawing/2014/main" id="{327C7B10-9803-41F7-9F15-39157FEB7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5359" y="3020790"/>
            <a:ext cx="6143576" cy="17048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CABBA3-ECB5-6986-4C3B-FFAC7477BDEF}"/>
              </a:ext>
            </a:extLst>
          </p:cNvPr>
          <p:cNvSpPr txBox="1"/>
          <p:nvPr/>
        </p:nvSpPr>
        <p:spPr>
          <a:xfrm>
            <a:off x="5880504" y="4919258"/>
            <a:ext cx="6219496" cy="1200329"/>
          </a:xfrm>
          <a:prstGeom prst="rect">
            <a:avLst/>
          </a:prstGeom>
          <a:noFill/>
        </p:spPr>
        <p:txBody>
          <a:bodyPr wrap="square">
            <a:spAutoFit/>
          </a:bodyPr>
          <a:lstStyle/>
          <a:p>
            <a:r>
              <a:rPr lang="en-US" dirty="0"/>
              <a:t>ROUGE-1 =  (Number of overlapping unigrams) </a:t>
            </a:r>
          </a:p>
          <a:p>
            <a:r>
              <a:rPr lang="en-US" dirty="0"/>
              <a:t>	(Total number of unigrams in reference summaries)</a:t>
            </a:r>
          </a:p>
          <a:p>
            <a:br>
              <a:rPr lang="en-US" dirty="0"/>
            </a:br>
            <a:endParaRPr lang="en-US" dirty="0"/>
          </a:p>
        </p:txBody>
      </p:sp>
      <p:cxnSp>
        <p:nvCxnSpPr>
          <p:cNvPr id="11" name="Straight Connector 10">
            <a:extLst>
              <a:ext uri="{FF2B5EF4-FFF2-40B4-BE49-F238E27FC236}">
                <a16:creationId xmlns:a16="http://schemas.microsoft.com/office/drawing/2014/main" id="{6FC8539B-320A-1418-5B36-76F6D306B823}"/>
              </a:ext>
            </a:extLst>
          </p:cNvPr>
          <p:cNvCxnSpPr>
            <a:cxnSpLocks/>
          </p:cNvCxnSpPr>
          <p:nvPr/>
        </p:nvCxnSpPr>
        <p:spPr>
          <a:xfrm>
            <a:off x="7000445" y="5249917"/>
            <a:ext cx="375219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62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5A61C-F5A8-6258-3A6C-E49AEDE5A7BC}"/>
              </a:ext>
            </a:extLst>
          </p:cNvPr>
          <p:cNvSpPr>
            <a:spLocks noGrp="1"/>
          </p:cNvSpPr>
          <p:nvPr>
            <p:ph type="title"/>
          </p:nvPr>
        </p:nvSpPr>
        <p:spPr>
          <a:xfrm>
            <a:off x="2644819" y="1284772"/>
            <a:ext cx="9829800" cy="1325880"/>
          </a:xfrm>
        </p:spPr>
        <p:txBody>
          <a:bodyPr anchor="b">
            <a:normAutofit/>
          </a:bodyPr>
          <a:lstStyle/>
          <a:p>
            <a:r>
              <a:rPr lang="en-US" sz="3600" dirty="0">
                <a:solidFill>
                  <a:schemeClr val="accent2"/>
                </a:solidFill>
              </a:rPr>
              <a:t>ROUGE-2</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D7AF399-9449-86BF-5370-2ADB4F7FC8EE}"/>
              </a:ext>
            </a:extLst>
          </p:cNvPr>
          <p:cNvSpPr>
            <a:spLocks noGrp="1"/>
          </p:cNvSpPr>
          <p:nvPr>
            <p:ph idx="1"/>
          </p:nvPr>
        </p:nvSpPr>
        <p:spPr>
          <a:xfrm>
            <a:off x="804672" y="2827419"/>
            <a:ext cx="5291328" cy="3227626"/>
          </a:xfrm>
        </p:spPr>
        <p:txBody>
          <a:bodyPr anchor="ctr">
            <a:normAutofit/>
          </a:bodyPr>
          <a:lstStyle/>
          <a:p>
            <a:r>
              <a:rPr lang="en-US" sz="1400" dirty="0">
                <a:solidFill>
                  <a:schemeClr val="tx2"/>
                </a:solidFill>
              </a:rPr>
              <a:t>A metric for automatically evaluating summaries </a:t>
            </a:r>
          </a:p>
          <a:p>
            <a:pPr lvl="1"/>
            <a:r>
              <a:rPr lang="en-US" sz="1400" dirty="0">
                <a:solidFill>
                  <a:schemeClr val="tx2"/>
                </a:solidFill>
              </a:rPr>
              <a:t> Based on BLEU (a metric used for machine translation) </a:t>
            </a:r>
          </a:p>
          <a:p>
            <a:pPr lvl="1"/>
            <a:r>
              <a:rPr lang="en-US" sz="1400" dirty="0">
                <a:solidFill>
                  <a:schemeClr val="tx2"/>
                </a:solidFill>
              </a:rPr>
              <a:t> Not as good as human evaluation (“Did this answer the user’s question?”) </a:t>
            </a:r>
          </a:p>
          <a:p>
            <a:pPr lvl="1"/>
            <a:r>
              <a:rPr lang="en-US" sz="1400" dirty="0">
                <a:solidFill>
                  <a:schemeClr val="tx2"/>
                </a:solidFill>
              </a:rPr>
              <a:t> But much more convenient </a:t>
            </a:r>
          </a:p>
          <a:p>
            <a:r>
              <a:rPr lang="en-US" sz="1400" dirty="0">
                <a:solidFill>
                  <a:schemeClr val="tx2"/>
                </a:solidFill>
              </a:rPr>
              <a:t> Given a document D, and an automatic summary X: </a:t>
            </a:r>
          </a:p>
          <a:p>
            <a:pPr marL="0" indent="0">
              <a:buNone/>
            </a:pPr>
            <a:r>
              <a:rPr lang="en-US" sz="1400" dirty="0">
                <a:solidFill>
                  <a:schemeClr val="tx2"/>
                </a:solidFill>
              </a:rPr>
              <a:t>1. Have N humans produce a set of reference summaries of D </a:t>
            </a:r>
          </a:p>
          <a:p>
            <a:pPr marL="0" indent="0">
              <a:buNone/>
            </a:pPr>
            <a:r>
              <a:rPr lang="en-US" sz="1400" dirty="0">
                <a:solidFill>
                  <a:schemeClr val="tx2"/>
                </a:solidFill>
              </a:rPr>
              <a:t>2. Run system, giving automatic summary X </a:t>
            </a:r>
          </a:p>
          <a:p>
            <a:pPr marL="0" indent="0">
              <a:buNone/>
            </a:pPr>
            <a:r>
              <a:rPr lang="en-US" sz="1400" dirty="0">
                <a:solidFill>
                  <a:schemeClr val="tx2"/>
                </a:solidFill>
              </a:rPr>
              <a:t>3. What percentage of the bigrams from the reference summaries appear in X?</a:t>
            </a: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DE3F216-7FDC-D6DF-E8B1-87794095C107}"/>
              </a:ext>
            </a:extLst>
          </p:cNvPr>
          <p:cNvPicPr>
            <a:picLocks noChangeAspect="1"/>
          </p:cNvPicPr>
          <p:nvPr/>
        </p:nvPicPr>
        <p:blipFill>
          <a:blip r:embed="rId3"/>
          <a:stretch>
            <a:fillRect/>
          </a:stretch>
        </p:blipFill>
        <p:spPr>
          <a:xfrm>
            <a:off x="6095999" y="3290793"/>
            <a:ext cx="6030865" cy="1325880"/>
          </a:xfrm>
          <a:prstGeom prst="rect">
            <a:avLst/>
          </a:prstGeom>
        </p:spPr>
      </p:pic>
      <p:sp>
        <p:nvSpPr>
          <p:cNvPr id="5" name="TextBox 4">
            <a:extLst>
              <a:ext uri="{FF2B5EF4-FFF2-40B4-BE49-F238E27FC236}">
                <a16:creationId xmlns:a16="http://schemas.microsoft.com/office/drawing/2014/main" id="{AE795FB5-94D9-5EAE-BADA-98751D06EDFF}"/>
              </a:ext>
            </a:extLst>
          </p:cNvPr>
          <p:cNvSpPr txBox="1"/>
          <p:nvPr/>
        </p:nvSpPr>
        <p:spPr>
          <a:xfrm>
            <a:off x="5880504" y="4919258"/>
            <a:ext cx="6219496" cy="1200329"/>
          </a:xfrm>
          <a:prstGeom prst="rect">
            <a:avLst/>
          </a:prstGeom>
          <a:noFill/>
        </p:spPr>
        <p:txBody>
          <a:bodyPr wrap="square">
            <a:spAutoFit/>
          </a:bodyPr>
          <a:lstStyle/>
          <a:p>
            <a:r>
              <a:rPr lang="en-US" dirty="0"/>
              <a:t>ROUGE-2 =  (Number of overlapping bigrams) </a:t>
            </a:r>
          </a:p>
          <a:p>
            <a:r>
              <a:rPr lang="en-US" dirty="0"/>
              <a:t>	(Total number of bigrams in reference summaries)</a:t>
            </a:r>
          </a:p>
          <a:p>
            <a:br>
              <a:rPr lang="en-US" dirty="0"/>
            </a:br>
            <a:endParaRPr lang="en-US" dirty="0"/>
          </a:p>
        </p:txBody>
      </p:sp>
      <p:cxnSp>
        <p:nvCxnSpPr>
          <p:cNvPr id="6" name="Straight Connector 5">
            <a:extLst>
              <a:ext uri="{FF2B5EF4-FFF2-40B4-BE49-F238E27FC236}">
                <a16:creationId xmlns:a16="http://schemas.microsoft.com/office/drawing/2014/main" id="{CDB352AF-95F5-96CD-F992-A3FFD94B388A}"/>
              </a:ext>
            </a:extLst>
          </p:cNvPr>
          <p:cNvCxnSpPr>
            <a:cxnSpLocks/>
          </p:cNvCxnSpPr>
          <p:nvPr/>
        </p:nvCxnSpPr>
        <p:spPr>
          <a:xfrm>
            <a:off x="7000445" y="5249917"/>
            <a:ext cx="375219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204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E5AFB-CC1A-F295-1068-36172516FF68}"/>
              </a:ext>
            </a:extLst>
          </p:cNvPr>
          <p:cNvSpPr>
            <a:spLocks noGrp="1"/>
          </p:cNvSpPr>
          <p:nvPr>
            <p:ph type="title"/>
          </p:nvPr>
        </p:nvSpPr>
        <p:spPr>
          <a:xfrm>
            <a:off x="2358340" y="7994"/>
            <a:ext cx="9829800" cy="1325880"/>
          </a:xfrm>
        </p:spPr>
        <p:txBody>
          <a:bodyPr anchor="b">
            <a:normAutofit/>
          </a:bodyPr>
          <a:lstStyle/>
          <a:p>
            <a:pPr algn="ctr"/>
            <a:r>
              <a:rPr lang="en-US" sz="3600" dirty="0">
                <a:solidFill>
                  <a:schemeClr val="accent2"/>
                </a:solidFill>
              </a:rPr>
              <a:t>A ROUGE example: </a:t>
            </a:r>
            <a:br>
              <a:rPr lang="en-US" sz="3600" dirty="0">
                <a:solidFill>
                  <a:schemeClr val="accent2"/>
                </a:solidFill>
              </a:rPr>
            </a:br>
            <a:r>
              <a:rPr lang="en-US" sz="3600" dirty="0">
                <a:solidFill>
                  <a:schemeClr val="accent2"/>
                </a:solidFill>
              </a:rPr>
              <a:t>Q: “What is water spinach?”</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88EAD28-38EE-35B2-35F1-1A9F39210DA5}"/>
              </a:ext>
            </a:extLst>
          </p:cNvPr>
          <p:cNvSpPr>
            <a:spLocks noGrp="1"/>
          </p:cNvSpPr>
          <p:nvPr>
            <p:ph idx="1"/>
          </p:nvPr>
        </p:nvSpPr>
        <p:spPr>
          <a:xfrm>
            <a:off x="1784984" y="990558"/>
            <a:ext cx="6852051" cy="3227626"/>
          </a:xfrm>
        </p:spPr>
        <p:txBody>
          <a:bodyPr anchor="ctr">
            <a:normAutofit/>
          </a:bodyPr>
          <a:lstStyle/>
          <a:p>
            <a:r>
              <a:rPr lang="en-US" sz="1800" dirty="0">
                <a:solidFill>
                  <a:schemeClr val="tx2"/>
                </a:solidFill>
              </a:rPr>
              <a:t>System output: “Water spinach is a leaf vegetable commonly eaten in tropical areas of Asia.” </a:t>
            </a:r>
          </a:p>
          <a:p>
            <a:r>
              <a:rPr lang="en-US" sz="1800" dirty="0">
                <a:solidFill>
                  <a:schemeClr val="tx2"/>
                </a:solidFill>
              </a:rPr>
              <a:t> Human Summaries (Gold)</a:t>
            </a: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math equations and numbers&#10;&#10;Description automatically generated">
            <a:extLst>
              <a:ext uri="{FF2B5EF4-FFF2-40B4-BE49-F238E27FC236}">
                <a16:creationId xmlns:a16="http://schemas.microsoft.com/office/drawing/2014/main" id="{E16FCC73-7FEB-F2F5-49B7-68AC56DFB5AC}"/>
              </a:ext>
            </a:extLst>
          </p:cNvPr>
          <p:cNvPicPr>
            <a:picLocks noChangeAspect="1"/>
          </p:cNvPicPr>
          <p:nvPr/>
        </p:nvPicPr>
        <p:blipFill>
          <a:blip r:embed="rId3"/>
          <a:stretch>
            <a:fillRect/>
          </a:stretch>
        </p:blipFill>
        <p:spPr>
          <a:xfrm>
            <a:off x="1753381" y="3060251"/>
            <a:ext cx="8101870" cy="2531833"/>
          </a:xfrm>
          <a:prstGeom prst="rect">
            <a:avLst/>
          </a:prstGeom>
        </p:spPr>
      </p:pic>
    </p:spTree>
    <p:extLst>
      <p:ext uri="{BB962C8B-B14F-4D97-AF65-F5344CB8AC3E}">
        <p14:creationId xmlns:p14="http://schemas.microsoft.com/office/powerpoint/2010/main" val="2870916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28442-5CD4-3B87-F490-6C58FD53A7BF}"/>
              </a:ext>
            </a:extLst>
          </p:cNvPr>
          <p:cNvSpPr>
            <a:spLocks noGrp="1"/>
          </p:cNvSpPr>
          <p:nvPr>
            <p:ph type="title"/>
          </p:nvPr>
        </p:nvSpPr>
        <p:spPr>
          <a:xfrm>
            <a:off x="2633802" y="802955"/>
            <a:ext cx="9829800" cy="1325880"/>
          </a:xfrm>
        </p:spPr>
        <p:txBody>
          <a:bodyPr anchor="b">
            <a:normAutofit/>
          </a:bodyPr>
          <a:lstStyle/>
          <a:p>
            <a:r>
              <a:rPr lang="en-US" sz="3600" dirty="0">
                <a:solidFill>
                  <a:schemeClr val="accent2"/>
                </a:solidFill>
              </a:rPr>
              <a:t>ROUGE-L</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2992A6A-5FF3-8722-E3D2-32E877766E79}"/>
              </a:ext>
            </a:extLst>
          </p:cNvPr>
          <p:cNvSpPr>
            <a:spLocks noGrp="1"/>
          </p:cNvSpPr>
          <p:nvPr>
            <p:ph idx="1"/>
          </p:nvPr>
        </p:nvSpPr>
        <p:spPr>
          <a:xfrm>
            <a:off x="804672" y="2827419"/>
            <a:ext cx="5126896" cy="3227626"/>
          </a:xfrm>
        </p:spPr>
        <p:txBody>
          <a:bodyPr anchor="ctr">
            <a:normAutofit/>
          </a:bodyPr>
          <a:lstStyle/>
          <a:p>
            <a:r>
              <a:rPr lang="en-US" sz="1800">
                <a:solidFill>
                  <a:schemeClr val="tx2"/>
                </a:solidFill>
              </a:rPr>
              <a:t>ROUGE L considers the order of words, penalizing summaries that reorder words significantly.</a:t>
            </a:r>
          </a:p>
          <a:p>
            <a:r>
              <a:rPr lang="en-US" sz="1800">
                <a:solidFill>
                  <a:schemeClr val="tx2"/>
                </a:solidFill>
              </a:rPr>
              <a:t>It measures the overlap of words between the generated summary and the reference summary.</a:t>
            </a:r>
          </a:p>
          <a:p>
            <a:r>
              <a:rPr lang="en-US" sz="1800">
                <a:solidFill>
                  <a:schemeClr val="tx2"/>
                </a:solidFill>
              </a:rPr>
              <a:t>ROUGE L calculates the longest common subsequence (LCS) between the two summaries.</a:t>
            </a: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B6B50E65-B3F1-FDCA-37DC-06F0EE6C36B2}"/>
              </a:ext>
            </a:extLst>
          </p:cNvPr>
          <p:cNvPicPr>
            <a:picLocks noChangeAspect="1"/>
          </p:cNvPicPr>
          <p:nvPr/>
        </p:nvPicPr>
        <p:blipFill>
          <a:blip r:embed="rId3"/>
          <a:stretch>
            <a:fillRect/>
          </a:stretch>
        </p:blipFill>
        <p:spPr>
          <a:xfrm>
            <a:off x="6079280" y="2522848"/>
            <a:ext cx="4072574" cy="3217333"/>
          </a:xfrm>
          <a:prstGeom prst="rect">
            <a:avLst/>
          </a:prstGeom>
        </p:spPr>
      </p:pic>
    </p:spTree>
    <p:extLst>
      <p:ext uri="{BB962C8B-B14F-4D97-AF65-F5344CB8AC3E}">
        <p14:creationId xmlns:p14="http://schemas.microsoft.com/office/powerpoint/2010/main" val="353101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BCD94-EF45-DFCF-5A02-1B66CF3C4036}"/>
              </a:ext>
            </a:extLst>
          </p:cNvPr>
          <p:cNvSpPr>
            <a:spLocks noGrp="1"/>
          </p:cNvSpPr>
          <p:nvPr>
            <p:ph type="title"/>
          </p:nvPr>
        </p:nvSpPr>
        <p:spPr>
          <a:xfrm>
            <a:off x="2666853" y="1349254"/>
            <a:ext cx="9829800" cy="1325880"/>
          </a:xfrm>
        </p:spPr>
        <p:txBody>
          <a:bodyPr anchor="b">
            <a:normAutofit/>
          </a:bodyPr>
          <a:lstStyle/>
          <a:p>
            <a:r>
              <a:rPr lang="en-US" sz="3600" dirty="0">
                <a:solidFill>
                  <a:schemeClr val="accent2"/>
                </a:solidFill>
              </a:rPr>
              <a:t>ROUGE-W</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7179" name="Group 717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7180" name="Freeform: Shape 717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Freeform: Shape 718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2" name="Freeform: Shape 718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3" name="Freeform: Shape 718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27E77CB-A23D-B878-2FF5-09E7C8883F6E}"/>
              </a:ext>
            </a:extLst>
          </p:cNvPr>
          <p:cNvSpPr>
            <a:spLocks noGrp="1"/>
          </p:cNvSpPr>
          <p:nvPr>
            <p:ph idx="1"/>
          </p:nvPr>
        </p:nvSpPr>
        <p:spPr>
          <a:xfrm>
            <a:off x="804672" y="2827419"/>
            <a:ext cx="5126896" cy="3227626"/>
          </a:xfrm>
        </p:spPr>
        <p:txBody>
          <a:bodyPr anchor="ctr">
            <a:normAutofit/>
          </a:bodyPr>
          <a:lstStyle/>
          <a:p>
            <a:r>
              <a:rPr lang="en-US" sz="1800" dirty="0">
                <a:solidFill>
                  <a:schemeClr val="tx2"/>
                </a:solidFill>
              </a:rPr>
              <a:t>It considers the weighted overlap of n-grams between the generated summary and the reference summary.</a:t>
            </a:r>
          </a:p>
          <a:p>
            <a:r>
              <a:rPr lang="en-US" sz="1800" dirty="0">
                <a:solidFill>
                  <a:schemeClr val="tx2"/>
                </a:solidFill>
              </a:rPr>
              <a:t>It provides a more nuanced evaluation compared to ROUGE L, as it considers multiple n-gram lengths simultaneously.</a:t>
            </a:r>
          </a:p>
          <a:p>
            <a:r>
              <a:rPr lang="en-US" sz="1800" dirty="0">
                <a:solidFill>
                  <a:schemeClr val="tx2"/>
                </a:solidFill>
              </a:rPr>
              <a:t>ROUGE W can be customized to focus on specific n-gram lengths, such as unigrams, bigrams, or trigrams.</a:t>
            </a:r>
          </a:p>
          <a:p>
            <a:endParaRPr lang="en-US" sz="1800" dirty="0">
              <a:solidFill>
                <a:schemeClr val="tx2"/>
              </a:solidFill>
            </a:endParaRPr>
          </a:p>
        </p:txBody>
      </p:sp>
      <p:grpSp>
        <p:nvGrpSpPr>
          <p:cNvPr id="7185" name="Group 718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7186" name="Freeform: Shape 718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7" name="Freeform: Shape 718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Freeform: Shape 718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189" name="Freeform: Shape 718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170" name="Picture 2">
            <a:extLst>
              <a:ext uri="{FF2B5EF4-FFF2-40B4-BE49-F238E27FC236}">
                <a16:creationId xmlns:a16="http://schemas.microsoft.com/office/drawing/2014/main" id="{C44C66BD-72A3-3E63-A917-381F1D40B6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4285" y="2777693"/>
            <a:ext cx="4954693" cy="1907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800902-FF4D-04B0-AE88-3F78E6DE68B0}"/>
              </a:ext>
            </a:extLst>
          </p:cNvPr>
          <p:cNvSpPr txBox="1"/>
          <p:nvPr/>
        </p:nvSpPr>
        <p:spPr>
          <a:xfrm>
            <a:off x="5738610" y="4919258"/>
            <a:ext cx="6219496" cy="1200329"/>
          </a:xfrm>
          <a:prstGeom prst="rect">
            <a:avLst/>
          </a:prstGeom>
          <a:noFill/>
        </p:spPr>
        <p:txBody>
          <a:bodyPr wrap="square">
            <a:spAutoFit/>
          </a:bodyPr>
          <a:lstStyle/>
          <a:p>
            <a:r>
              <a:rPr lang="en-US" dirty="0"/>
              <a:t>ROUGE-W =  	(Weighted Length of WLCS) </a:t>
            </a:r>
          </a:p>
          <a:p>
            <a:r>
              <a:rPr lang="en-US" dirty="0"/>
              <a:t>	(Total number of words in reference summaries)</a:t>
            </a:r>
          </a:p>
          <a:p>
            <a:br>
              <a:rPr lang="en-US" dirty="0"/>
            </a:br>
            <a:endParaRPr lang="en-US" dirty="0"/>
          </a:p>
        </p:txBody>
      </p:sp>
      <p:cxnSp>
        <p:nvCxnSpPr>
          <p:cNvPr id="5" name="Straight Connector 4">
            <a:extLst>
              <a:ext uri="{FF2B5EF4-FFF2-40B4-BE49-F238E27FC236}">
                <a16:creationId xmlns:a16="http://schemas.microsoft.com/office/drawing/2014/main" id="{3B443AEE-73AD-8A4F-6248-57F293C447D1}"/>
              </a:ext>
            </a:extLst>
          </p:cNvPr>
          <p:cNvCxnSpPr>
            <a:cxnSpLocks/>
          </p:cNvCxnSpPr>
          <p:nvPr/>
        </p:nvCxnSpPr>
        <p:spPr>
          <a:xfrm>
            <a:off x="6858551" y="5249917"/>
            <a:ext cx="375219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896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60F7D-5BE6-5B98-3869-ADDB0DBFB486}"/>
              </a:ext>
            </a:extLst>
          </p:cNvPr>
          <p:cNvSpPr>
            <a:spLocks noGrp="1"/>
          </p:cNvSpPr>
          <p:nvPr>
            <p:ph type="title"/>
          </p:nvPr>
        </p:nvSpPr>
        <p:spPr>
          <a:xfrm>
            <a:off x="2545667" y="1109164"/>
            <a:ext cx="9829800" cy="1325880"/>
          </a:xfrm>
        </p:spPr>
        <p:txBody>
          <a:bodyPr anchor="b">
            <a:normAutofit/>
          </a:bodyPr>
          <a:lstStyle/>
          <a:p>
            <a:r>
              <a:rPr lang="en-US" sz="3600" dirty="0">
                <a:solidFill>
                  <a:schemeClr val="accent2"/>
                </a:solidFill>
              </a:rPr>
              <a:t>ROUGE-S</a:t>
            </a:r>
            <a:br>
              <a:rPr lang="en-US" sz="3600" dirty="0">
                <a:solidFill>
                  <a:schemeClr val="accent2"/>
                </a:solidFill>
              </a:rPr>
            </a:br>
            <a:r>
              <a:rPr lang="en-US" sz="3600" dirty="0">
                <a:solidFill>
                  <a:schemeClr val="accent2"/>
                </a:solidFill>
              </a:rPr>
              <a:t>(Recall Oriented Understudy for </a:t>
            </a:r>
            <a:r>
              <a:rPr lang="en-US" sz="3600" dirty="0" err="1">
                <a:solidFill>
                  <a:schemeClr val="accent2"/>
                </a:solidFill>
              </a:rPr>
              <a:t>Gisting</a:t>
            </a:r>
            <a:r>
              <a:rPr lang="en-US" sz="3600" dirty="0">
                <a:solidFill>
                  <a:schemeClr val="accent2"/>
                </a:solidFill>
              </a:rPr>
              <a:t> Evaluation) </a:t>
            </a: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B74F8CB1-74A1-07B9-CE21-F2F94E720B27}"/>
              </a:ext>
            </a:extLst>
          </p:cNvPr>
          <p:cNvSpPr>
            <a:spLocks noGrp="1"/>
          </p:cNvSpPr>
          <p:nvPr>
            <p:ph idx="1"/>
          </p:nvPr>
        </p:nvSpPr>
        <p:spPr>
          <a:xfrm>
            <a:off x="804672" y="2827419"/>
            <a:ext cx="5126896" cy="3227626"/>
          </a:xfrm>
        </p:spPr>
        <p:txBody>
          <a:bodyPr anchor="ctr">
            <a:normAutofit/>
          </a:bodyPr>
          <a:lstStyle/>
          <a:p>
            <a:r>
              <a:rPr lang="en-US" sz="1800">
                <a:solidFill>
                  <a:schemeClr val="tx2"/>
                </a:solidFill>
              </a:rPr>
              <a:t>It measures how well the sentences in the generated summary match the sentences in the reference summary.</a:t>
            </a:r>
          </a:p>
          <a:p>
            <a:r>
              <a:rPr lang="en-US" sz="1800">
                <a:solidFill>
                  <a:schemeClr val="tx2"/>
                </a:solidFill>
              </a:rPr>
              <a:t>This metric helps assess the coherence and informativeness of the generated summary.</a:t>
            </a:r>
          </a:p>
          <a:p>
            <a:r>
              <a:rPr lang="en-US" sz="1800">
                <a:solidFill>
                  <a:schemeClr val="tx2"/>
                </a:solidFill>
              </a:rPr>
              <a:t>It's particularly useful for evaluating abstractive summarization models that generate novel sentences.</a:t>
            </a:r>
          </a:p>
          <a:p>
            <a:r>
              <a:rPr lang="en-US" sz="1800">
                <a:solidFill>
                  <a:schemeClr val="tx2"/>
                </a:solidFill>
              </a:rPr>
              <a:t>Higher ROUGE S scores indicate better sentence-level similarity between the generated and reference summaries.</a:t>
            </a:r>
          </a:p>
          <a:p>
            <a:endParaRPr lang="en-US" sz="1800">
              <a:solidFill>
                <a:schemeClr val="tx2"/>
              </a:solidFill>
            </a:endParaRP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DAAA5D93-A34C-3C32-90AD-319747FF6DF3}"/>
              </a:ext>
            </a:extLst>
          </p:cNvPr>
          <p:cNvPicPr>
            <a:picLocks noChangeAspect="1"/>
          </p:cNvPicPr>
          <p:nvPr/>
        </p:nvPicPr>
        <p:blipFill>
          <a:blip r:embed="rId3"/>
          <a:stretch>
            <a:fillRect/>
          </a:stretch>
        </p:blipFill>
        <p:spPr>
          <a:xfrm>
            <a:off x="6254192" y="2717253"/>
            <a:ext cx="4579065" cy="2930601"/>
          </a:xfrm>
          <a:prstGeom prst="rect">
            <a:avLst/>
          </a:prstGeom>
        </p:spPr>
      </p:pic>
    </p:spTree>
    <p:extLst>
      <p:ext uri="{BB962C8B-B14F-4D97-AF65-F5344CB8AC3E}">
        <p14:creationId xmlns:p14="http://schemas.microsoft.com/office/powerpoint/2010/main" val="624431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53681-02E9-0D2C-F032-D5903001726A}"/>
              </a:ext>
            </a:extLst>
          </p:cNvPr>
          <p:cNvSpPr>
            <a:spLocks noGrp="1"/>
          </p:cNvSpPr>
          <p:nvPr>
            <p:ph type="title"/>
          </p:nvPr>
        </p:nvSpPr>
        <p:spPr>
          <a:xfrm>
            <a:off x="838200" y="365125"/>
            <a:ext cx="10515600" cy="1325563"/>
          </a:xfrm>
        </p:spPr>
        <p:txBody>
          <a:bodyPr>
            <a:normAutofit/>
          </a:bodyPr>
          <a:lstStyle/>
          <a:p>
            <a:r>
              <a:rPr lang="en-US" sz="5400" dirty="0"/>
              <a:t>Neural Text Summarization</a:t>
            </a:r>
          </a:p>
        </p:txBody>
      </p:sp>
      <p:sp>
        <p:nvSpPr>
          <p:cNvPr id="2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FFBB1C-4BE6-0EBB-BEAE-4D070C0F15D1}"/>
              </a:ext>
            </a:extLst>
          </p:cNvPr>
          <p:cNvSpPr>
            <a:spLocks/>
          </p:cNvSpPr>
          <p:nvPr/>
        </p:nvSpPr>
        <p:spPr>
          <a:xfrm>
            <a:off x="791359" y="2957904"/>
            <a:ext cx="7848018" cy="3247497"/>
          </a:xfrm>
          <a:prstGeom prst="rect">
            <a:avLst/>
          </a:prstGeom>
        </p:spPr>
        <p:txBody>
          <a:bodyPr/>
          <a:lstStyle/>
          <a:p>
            <a:pPr marL="285750" indent="-285750" defTabSz="676656">
              <a:spcAft>
                <a:spcPts val="600"/>
              </a:spcAft>
              <a:buFont typeface="Arial" panose="020B0604020202020204" pitchFamily="34" charset="0"/>
              <a:buChar char="•"/>
            </a:pPr>
            <a:r>
              <a:rPr lang="en-US" sz="1332" kern="1200" dirty="0">
                <a:solidFill>
                  <a:schemeClr val="tx1"/>
                </a:solidFill>
                <a:latin typeface="+mn-lt"/>
                <a:ea typeface="+mn-ea"/>
                <a:cs typeface="+mn-cs"/>
              </a:rPr>
              <a:t>Inspired by attention-based seq2seq models (</a:t>
            </a:r>
            <a:r>
              <a:rPr lang="en-US" sz="1332" kern="1200" dirty="0" err="1">
                <a:solidFill>
                  <a:schemeClr val="tx1"/>
                </a:solidFill>
                <a:latin typeface="+mn-lt"/>
                <a:ea typeface="+mn-ea"/>
                <a:cs typeface="+mn-cs"/>
              </a:rPr>
              <a:t>Bahdanau</a:t>
            </a:r>
            <a:r>
              <a:rPr lang="en-US" sz="1332" kern="1200" dirty="0">
                <a:solidFill>
                  <a:schemeClr val="tx1"/>
                </a:solidFill>
                <a:latin typeface="+mn-lt"/>
                <a:ea typeface="+mn-ea"/>
                <a:cs typeface="+mn-cs"/>
              </a:rPr>
              <a:t>, 2014) </a:t>
            </a:r>
            <a:endParaRPr lang="en-US" dirty="0"/>
          </a:p>
        </p:txBody>
      </p:sp>
      <p:sp>
        <p:nvSpPr>
          <p:cNvPr id="4" name="Title 1">
            <a:extLst>
              <a:ext uri="{FF2B5EF4-FFF2-40B4-BE49-F238E27FC236}">
                <a16:creationId xmlns:a16="http://schemas.microsoft.com/office/drawing/2014/main" id="{9DF0BAA4-12D4-82F7-B282-9504D0A74C33}"/>
              </a:ext>
            </a:extLst>
          </p:cNvPr>
          <p:cNvSpPr txBox="1">
            <a:spLocks/>
          </p:cNvSpPr>
          <p:nvPr/>
        </p:nvSpPr>
        <p:spPr>
          <a:xfrm>
            <a:off x="791359" y="1897354"/>
            <a:ext cx="7848018" cy="9892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76656">
              <a:spcAft>
                <a:spcPts val="600"/>
              </a:spcAft>
            </a:pPr>
            <a:r>
              <a:rPr lang="en-US" sz="3256" kern="1200" dirty="0">
                <a:solidFill>
                  <a:schemeClr val="accent2"/>
                </a:solidFill>
                <a:latin typeface="+mj-lt"/>
                <a:ea typeface="+mj-ea"/>
                <a:cs typeface="+mj-cs"/>
              </a:rPr>
              <a:t>A neural attention model for abstractive sentence summarization</a:t>
            </a:r>
            <a:endParaRPr lang="en-US" dirty="0">
              <a:solidFill>
                <a:schemeClr val="accent2"/>
              </a:solidFill>
            </a:endParaRPr>
          </a:p>
        </p:txBody>
      </p:sp>
      <p:sp>
        <p:nvSpPr>
          <p:cNvPr id="6" name="TextBox 5">
            <a:extLst>
              <a:ext uri="{FF2B5EF4-FFF2-40B4-BE49-F238E27FC236}">
                <a16:creationId xmlns:a16="http://schemas.microsoft.com/office/drawing/2014/main" id="{542350D5-7D04-0317-779F-ECB4F1D7E187}"/>
              </a:ext>
            </a:extLst>
          </p:cNvPr>
          <p:cNvSpPr txBox="1"/>
          <p:nvPr/>
        </p:nvSpPr>
        <p:spPr>
          <a:xfrm>
            <a:off x="8639377" y="1444721"/>
            <a:ext cx="4550946" cy="297325"/>
          </a:xfrm>
          <a:prstGeom prst="rect">
            <a:avLst/>
          </a:prstGeom>
          <a:noFill/>
        </p:spPr>
        <p:txBody>
          <a:bodyPr wrap="square">
            <a:spAutoFit/>
          </a:bodyPr>
          <a:lstStyle/>
          <a:p>
            <a:pPr defTabSz="676656">
              <a:spcAft>
                <a:spcPts val="600"/>
              </a:spcAft>
            </a:pPr>
            <a:r>
              <a:rPr lang="en-US" sz="1332" kern="1200" dirty="0">
                <a:solidFill>
                  <a:schemeClr val="tx1"/>
                </a:solidFill>
                <a:latin typeface="+mn-lt"/>
                <a:ea typeface="+mn-ea"/>
                <a:cs typeface="+mn-cs"/>
              </a:rPr>
              <a:t>Rush et al., EMNLP 2015</a:t>
            </a:r>
            <a:endParaRPr lang="en-US" dirty="0"/>
          </a:p>
        </p:txBody>
      </p:sp>
      <p:pic>
        <p:nvPicPr>
          <p:cNvPr id="7" name="Picture 6">
            <a:extLst>
              <a:ext uri="{FF2B5EF4-FFF2-40B4-BE49-F238E27FC236}">
                <a16:creationId xmlns:a16="http://schemas.microsoft.com/office/drawing/2014/main" id="{7F8FF613-A4F5-FA4D-8A23-674DF8726812}"/>
              </a:ext>
            </a:extLst>
          </p:cNvPr>
          <p:cNvPicPr>
            <a:picLocks noChangeAspect="1"/>
          </p:cNvPicPr>
          <p:nvPr/>
        </p:nvPicPr>
        <p:blipFill>
          <a:blip r:embed="rId3"/>
          <a:stretch>
            <a:fillRect/>
          </a:stretch>
        </p:blipFill>
        <p:spPr>
          <a:xfrm>
            <a:off x="2795441" y="3308807"/>
            <a:ext cx="6601118" cy="2319036"/>
          </a:xfrm>
          <a:prstGeom prst="rect">
            <a:avLst/>
          </a:prstGeom>
        </p:spPr>
      </p:pic>
      <p:sp>
        <p:nvSpPr>
          <p:cNvPr id="8" name="TextBox 7">
            <a:extLst>
              <a:ext uri="{FF2B5EF4-FFF2-40B4-BE49-F238E27FC236}">
                <a16:creationId xmlns:a16="http://schemas.microsoft.com/office/drawing/2014/main" id="{D177E8AD-A79E-BB09-2553-91803E679E67}"/>
              </a:ext>
            </a:extLst>
          </p:cNvPr>
          <p:cNvSpPr txBox="1"/>
          <p:nvPr/>
        </p:nvSpPr>
        <p:spPr>
          <a:xfrm>
            <a:off x="2377244" y="5908076"/>
            <a:ext cx="7434463" cy="297325"/>
          </a:xfrm>
          <a:prstGeom prst="rect">
            <a:avLst/>
          </a:prstGeom>
          <a:noFill/>
        </p:spPr>
        <p:txBody>
          <a:bodyPr wrap="square">
            <a:spAutoFit/>
          </a:bodyPr>
          <a:lstStyle/>
          <a:p>
            <a:pPr algn="ctr" defTabSz="676656">
              <a:spcAft>
                <a:spcPts val="600"/>
              </a:spcAft>
            </a:pPr>
            <a:r>
              <a:rPr lang="en-US" sz="1332" kern="1200" dirty="0">
                <a:solidFill>
                  <a:schemeClr val="tx1"/>
                </a:solidFill>
                <a:latin typeface="+mn-lt"/>
                <a:ea typeface="+mn-ea"/>
                <a:cs typeface="+mn-cs"/>
              </a:rPr>
              <a:t>Figure (a) NNLM decoder with additional encoder element (b) Attention based encoder</a:t>
            </a:r>
            <a:endParaRPr lang="en-US" dirty="0"/>
          </a:p>
        </p:txBody>
      </p:sp>
    </p:spTree>
    <p:extLst>
      <p:ext uri="{BB962C8B-B14F-4D97-AF65-F5344CB8AC3E}">
        <p14:creationId xmlns:p14="http://schemas.microsoft.com/office/powerpoint/2010/main" val="470808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63E3A-1EC4-E2F1-6797-3780D75EFD4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kern="1200" dirty="0">
                <a:solidFill>
                  <a:schemeClr val="tx1"/>
                </a:solidFill>
                <a:latin typeface="+mj-lt"/>
                <a:ea typeface="+mj-ea"/>
                <a:cs typeface="+mj-cs"/>
              </a:rPr>
              <a:t>A neural attention model for abstractive sentence summarization</a:t>
            </a:r>
          </a:p>
        </p:txBody>
      </p:sp>
      <p:sp>
        <p:nvSpPr>
          <p:cNvPr id="17"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630AAA2-0D9B-E96C-E9BD-50993B3E0BC1}"/>
              </a:ext>
            </a:extLst>
          </p:cNvPr>
          <p:cNvSpPr>
            <a:spLocks noGrp="1"/>
          </p:cNvSpPr>
          <p:nvPr>
            <p:ph idx="1"/>
          </p:nvPr>
        </p:nvSpPr>
        <p:spPr>
          <a:xfrm>
            <a:off x="2615738" y="1263807"/>
            <a:ext cx="6960524" cy="598516"/>
          </a:xfrm>
        </p:spPr>
        <p:txBody>
          <a:bodyPr vert="horz" lIns="91440" tIns="45720" rIns="91440" bIns="45720" rtlCol="0" anchor="ctr">
            <a:normAutofit/>
          </a:bodyPr>
          <a:lstStyle/>
          <a:p>
            <a:pPr marL="0" indent="0" algn="ctr">
              <a:buNone/>
            </a:pPr>
            <a:r>
              <a:rPr lang="en-US" sz="1900" kern="1200" dirty="0">
                <a:solidFill>
                  <a:schemeClr val="bg1"/>
                </a:solidFill>
                <a:latin typeface="+mn-lt"/>
                <a:ea typeface="+mn-ea"/>
                <a:cs typeface="+mn-cs"/>
              </a:rPr>
              <a:t>Inspired by attention-based seq2seq models (</a:t>
            </a:r>
            <a:r>
              <a:rPr lang="en-US" sz="1900" kern="1200" dirty="0" err="1">
                <a:solidFill>
                  <a:schemeClr val="bg1"/>
                </a:solidFill>
                <a:latin typeface="+mn-lt"/>
                <a:ea typeface="+mn-ea"/>
                <a:cs typeface="+mn-cs"/>
              </a:rPr>
              <a:t>Bahdanau</a:t>
            </a:r>
            <a:r>
              <a:rPr lang="en-US" sz="1900" kern="1200" dirty="0">
                <a:solidFill>
                  <a:schemeClr val="bg1"/>
                </a:solidFill>
                <a:latin typeface="+mn-lt"/>
                <a:ea typeface="+mn-ea"/>
                <a:cs typeface="+mn-cs"/>
              </a:rPr>
              <a:t>, 2014) </a:t>
            </a:r>
          </a:p>
        </p:txBody>
      </p:sp>
      <p:pic>
        <p:nvPicPr>
          <p:cNvPr id="4" name="Picture 3">
            <a:extLst>
              <a:ext uri="{FF2B5EF4-FFF2-40B4-BE49-F238E27FC236}">
                <a16:creationId xmlns:a16="http://schemas.microsoft.com/office/drawing/2014/main" id="{003A2AF9-0B28-4B10-AC9B-8364B79711C1}"/>
              </a:ext>
            </a:extLst>
          </p:cNvPr>
          <p:cNvPicPr>
            <a:picLocks noChangeAspect="1"/>
          </p:cNvPicPr>
          <p:nvPr/>
        </p:nvPicPr>
        <p:blipFill>
          <a:blip r:embed="rId3"/>
          <a:stretch>
            <a:fillRect/>
          </a:stretch>
        </p:blipFill>
        <p:spPr>
          <a:xfrm>
            <a:off x="385572" y="2403231"/>
            <a:ext cx="11420856" cy="3569017"/>
          </a:xfrm>
          <a:prstGeom prst="rect">
            <a:avLst/>
          </a:prstGeom>
        </p:spPr>
      </p:pic>
    </p:spTree>
    <p:extLst>
      <p:ext uri="{BB962C8B-B14F-4D97-AF65-F5344CB8AC3E}">
        <p14:creationId xmlns:p14="http://schemas.microsoft.com/office/powerpoint/2010/main" val="1956666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F82960-CA54-AB67-0FEF-13336E1E9CA9}"/>
              </a:ext>
            </a:extLst>
          </p:cNvPr>
          <p:cNvSpPr>
            <a:spLocks noGrp="1"/>
          </p:cNvSpPr>
          <p:nvPr>
            <p:ph type="title"/>
          </p:nvPr>
        </p:nvSpPr>
        <p:spPr>
          <a:xfrm>
            <a:off x="838200" y="365125"/>
            <a:ext cx="10515600" cy="1325563"/>
          </a:xfrm>
        </p:spPr>
        <p:txBody>
          <a:bodyPr>
            <a:normAutofit/>
          </a:bodyPr>
          <a:lstStyle/>
          <a:p>
            <a:r>
              <a:rPr lang="en-US" sz="4200" dirty="0"/>
              <a:t>Abstractive Text Summarization using Sequence-to-sequence RNNs and Beyond</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8740E2-5918-A82A-E834-1C7B888F189D}"/>
              </a:ext>
            </a:extLst>
          </p:cNvPr>
          <p:cNvSpPr>
            <a:spLocks/>
          </p:cNvSpPr>
          <p:nvPr/>
        </p:nvSpPr>
        <p:spPr>
          <a:xfrm>
            <a:off x="725497" y="2570168"/>
            <a:ext cx="8890029" cy="3678679"/>
          </a:xfrm>
          <a:prstGeom prst="rect">
            <a:avLst/>
          </a:prstGeom>
        </p:spPr>
        <p:txBody>
          <a:bodyPr/>
          <a:lstStyle/>
          <a:p>
            <a:pPr marL="285750" indent="-285750" defTabSz="768096">
              <a:spcAft>
                <a:spcPts val="600"/>
              </a:spcAft>
              <a:buFont typeface="Arial" panose="020B0604020202020204" pitchFamily="34" charset="0"/>
              <a:buChar char="•"/>
            </a:pPr>
            <a:r>
              <a:rPr lang="en-US" sz="1512" kern="1200" dirty="0">
                <a:solidFill>
                  <a:schemeClr val="tx1"/>
                </a:solidFill>
                <a:latin typeface="+mn-lt"/>
                <a:ea typeface="+mn-ea"/>
                <a:cs typeface="+mn-cs"/>
              </a:rPr>
              <a:t>Implements many tricks (</a:t>
            </a:r>
            <a:r>
              <a:rPr lang="en-US" sz="1512" kern="1200" dirty="0" err="1">
                <a:solidFill>
                  <a:schemeClr val="tx1"/>
                </a:solidFill>
                <a:latin typeface="+mn-lt"/>
                <a:ea typeface="+mn-ea"/>
                <a:cs typeface="+mn-cs"/>
              </a:rPr>
              <a:t>nmt</a:t>
            </a:r>
            <a:r>
              <a:rPr lang="en-US" sz="1512" kern="1200" dirty="0">
                <a:solidFill>
                  <a:schemeClr val="tx1"/>
                </a:solidFill>
                <a:latin typeface="+mn-lt"/>
                <a:ea typeface="+mn-ea"/>
                <a:cs typeface="+mn-cs"/>
              </a:rPr>
              <a:t>, copy, hierarchical, external knowledge…)</a:t>
            </a:r>
            <a:endParaRPr lang="en-US" dirty="0"/>
          </a:p>
        </p:txBody>
      </p:sp>
      <p:sp>
        <p:nvSpPr>
          <p:cNvPr id="5" name="TextBox 4">
            <a:extLst>
              <a:ext uri="{FF2B5EF4-FFF2-40B4-BE49-F238E27FC236}">
                <a16:creationId xmlns:a16="http://schemas.microsoft.com/office/drawing/2014/main" id="{51634646-0570-0917-E1CD-312F27C50B72}"/>
              </a:ext>
            </a:extLst>
          </p:cNvPr>
          <p:cNvSpPr txBox="1"/>
          <p:nvPr/>
        </p:nvSpPr>
        <p:spPr>
          <a:xfrm>
            <a:off x="9299582" y="2064372"/>
            <a:ext cx="5155192" cy="325025"/>
          </a:xfrm>
          <a:prstGeom prst="rect">
            <a:avLst/>
          </a:prstGeom>
          <a:noFill/>
        </p:spPr>
        <p:txBody>
          <a:bodyPr wrap="square">
            <a:spAutoFit/>
          </a:bodyPr>
          <a:lstStyle/>
          <a:p>
            <a:pPr defTabSz="768096">
              <a:spcAft>
                <a:spcPts val="600"/>
              </a:spcAft>
            </a:pPr>
            <a:r>
              <a:rPr lang="en-US" sz="1512" kern="1200" dirty="0" err="1">
                <a:solidFill>
                  <a:schemeClr val="tx1"/>
                </a:solidFill>
                <a:latin typeface="+mn-lt"/>
                <a:ea typeface="+mn-ea"/>
                <a:cs typeface="+mn-cs"/>
              </a:rPr>
              <a:t>Nallapati</a:t>
            </a:r>
            <a:r>
              <a:rPr lang="en-US" sz="1512" kern="1200" dirty="0">
                <a:solidFill>
                  <a:schemeClr val="tx1"/>
                </a:solidFill>
                <a:latin typeface="+mn-lt"/>
                <a:ea typeface="+mn-ea"/>
                <a:cs typeface="+mn-cs"/>
              </a:rPr>
              <a:t> et al., </a:t>
            </a:r>
            <a:r>
              <a:rPr lang="en-US" sz="1512" kern="1200" dirty="0" err="1">
                <a:solidFill>
                  <a:schemeClr val="tx1"/>
                </a:solidFill>
                <a:latin typeface="+mn-lt"/>
                <a:ea typeface="+mn-ea"/>
                <a:cs typeface="+mn-cs"/>
              </a:rPr>
              <a:t>CoNLL</a:t>
            </a:r>
            <a:r>
              <a:rPr lang="en-US" sz="1512" kern="1200" dirty="0">
                <a:solidFill>
                  <a:schemeClr val="tx1"/>
                </a:solidFill>
                <a:latin typeface="+mn-lt"/>
                <a:ea typeface="+mn-ea"/>
                <a:cs typeface="+mn-cs"/>
              </a:rPr>
              <a:t> 2016</a:t>
            </a:r>
            <a:endParaRPr lang="en-US" dirty="0"/>
          </a:p>
        </p:txBody>
      </p:sp>
      <p:pic>
        <p:nvPicPr>
          <p:cNvPr id="6" name="Picture 5">
            <a:extLst>
              <a:ext uri="{FF2B5EF4-FFF2-40B4-BE49-F238E27FC236}">
                <a16:creationId xmlns:a16="http://schemas.microsoft.com/office/drawing/2014/main" id="{F2258965-3A2C-EA79-E2E9-B3A3B632AA7A}"/>
              </a:ext>
            </a:extLst>
          </p:cNvPr>
          <p:cNvPicPr>
            <a:picLocks noChangeAspect="1"/>
          </p:cNvPicPr>
          <p:nvPr/>
        </p:nvPicPr>
        <p:blipFill>
          <a:blip r:embed="rId3"/>
          <a:stretch>
            <a:fillRect/>
          </a:stretch>
        </p:blipFill>
        <p:spPr>
          <a:xfrm>
            <a:off x="314821" y="3037725"/>
            <a:ext cx="11562357" cy="3372858"/>
          </a:xfrm>
          <a:prstGeom prst="rect">
            <a:avLst/>
          </a:prstGeom>
        </p:spPr>
      </p:pic>
    </p:spTree>
    <p:extLst>
      <p:ext uri="{BB962C8B-B14F-4D97-AF65-F5344CB8AC3E}">
        <p14:creationId xmlns:p14="http://schemas.microsoft.com/office/powerpoint/2010/main" val="161933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7" name="Group 4106">
            <a:extLst>
              <a:ext uri="{FF2B5EF4-FFF2-40B4-BE49-F238E27FC236}">
                <a16:creationId xmlns:a16="http://schemas.microsoft.com/office/drawing/2014/main" id="{4F0CCC29-1ADF-400B-B2E2-87AE5F0F3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4108" name="Color">
              <a:extLst>
                <a:ext uri="{FF2B5EF4-FFF2-40B4-BE49-F238E27FC236}">
                  <a16:creationId xmlns:a16="http://schemas.microsoft.com/office/drawing/2014/main" id="{BD9615F1-E1A8-4B27-A6A8-4F50A77B2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9" name="Color">
              <a:extLst>
                <a:ext uri="{FF2B5EF4-FFF2-40B4-BE49-F238E27FC236}">
                  <a16:creationId xmlns:a16="http://schemas.microsoft.com/office/drawing/2014/main" id="{BE138890-F764-4F96-86CE-30B4D8713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00" name="Picture 4" descr="Meeting Notes Action Items: How to Assign &amp; Manage Action Items">
            <a:extLst>
              <a:ext uri="{FF2B5EF4-FFF2-40B4-BE49-F238E27FC236}">
                <a16:creationId xmlns:a16="http://schemas.microsoft.com/office/drawing/2014/main" id="{94ED86B5-C17C-A8DA-323A-47300310E2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2172" y="667712"/>
            <a:ext cx="4756760" cy="26756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ad AI raises $21M from Goodwater and Madrona, adds AI summaries for email  and messaging – GeekWire">
            <a:extLst>
              <a:ext uri="{FF2B5EF4-FFF2-40B4-BE49-F238E27FC236}">
                <a16:creationId xmlns:a16="http://schemas.microsoft.com/office/drawing/2014/main" id="{5834B2E8-0360-95F3-AA1A-5A16CAF92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92172" y="3545762"/>
            <a:ext cx="4756760" cy="2651894"/>
          </a:xfrm>
          <a:prstGeom prst="rect">
            <a:avLst/>
          </a:prstGeom>
          <a:noFill/>
          <a:extLst>
            <a:ext uri="{909E8E84-426E-40DD-AFC4-6F175D3DCCD1}">
              <a14:hiddenFill xmlns:a14="http://schemas.microsoft.com/office/drawing/2010/main">
                <a:solidFill>
                  <a:srgbClr val="FFFFFF"/>
                </a:solidFill>
              </a14:hiddenFill>
            </a:ext>
          </a:extLst>
        </p:spPr>
      </p:pic>
      <p:grpSp>
        <p:nvGrpSpPr>
          <p:cNvPr id="4111" name="Group 411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12" name="Freeform: Shape 411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3" name="Freeform: Shape 411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4" name="Freeform: Shape 411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5" name="Freeform: Shape 411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6" name="Freeform: Shape 411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7" name="Freeform: Shape 411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18" name="Freeform: Shape 411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cxnSp>
        <p:nvCxnSpPr>
          <p:cNvPr id="5" name="Curved Connector 4">
            <a:extLst>
              <a:ext uri="{FF2B5EF4-FFF2-40B4-BE49-F238E27FC236}">
                <a16:creationId xmlns:a16="http://schemas.microsoft.com/office/drawing/2014/main" id="{4AE0E075-E436-32A8-1B40-4B7B18EFD2A7}"/>
              </a:ext>
            </a:extLst>
          </p:cNvPr>
          <p:cNvCxnSpPr/>
          <p:nvPr/>
        </p:nvCxnSpPr>
        <p:spPr>
          <a:xfrm flipV="1">
            <a:off x="3909848" y="2005550"/>
            <a:ext cx="2743200" cy="198838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 name="Title 1">
            <a:extLst>
              <a:ext uri="{FF2B5EF4-FFF2-40B4-BE49-F238E27FC236}">
                <a16:creationId xmlns:a16="http://schemas.microsoft.com/office/drawing/2014/main" id="{A4A6BD60-BABE-CF11-EBEF-02E25164C77A}"/>
              </a:ext>
            </a:extLst>
          </p:cNvPr>
          <p:cNvSpPr>
            <a:spLocks noGrp="1"/>
          </p:cNvSpPr>
          <p:nvPr>
            <p:ph type="title"/>
          </p:nvPr>
        </p:nvSpPr>
        <p:spPr>
          <a:xfrm>
            <a:off x="759812" y="51824"/>
            <a:ext cx="5074368" cy="3018870"/>
          </a:xfrm>
        </p:spPr>
        <p:txBody>
          <a:bodyPr anchor="b">
            <a:normAutofit/>
          </a:bodyPr>
          <a:lstStyle/>
          <a:p>
            <a:r>
              <a:rPr lang="en-US" sz="4800" dirty="0">
                <a:solidFill>
                  <a:schemeClr val="bg1"/>
                </a:solidFill>
              </a:rPr>
              <a:t>Applications of Summarization</a:t>
            </a:r>
          </a:p>
        </p:txBody>
      </p:sp>
      <p:cxnSp>
        <p:nvCxnSpPr>
          <p:cNvPr id="7" name="Curved Connector 6">
            <a:extLst>
              <a:ext uri="{FF2B5EF4-FFF2-40B4-BE49-F238E27FC236}">
                <a16:creationId xmlns:a16="http://schemas.microsoft.com/office/drawing/2014/main" id="{F4FDC2F6-C515-E291-3A37-6C7C1191664B}"/>
              </a:ext>
            </a:extLst>
          </p:cNvPr>
          <p:cNvCxnSpPr/>
          <p:nvPr/>
        </p:nvCxnSpPr>
        <p:spPr>
          <a:xfrm>
            <a:off x="3909848" y="4383697"/>
            <a:ext cx="2655037" cy="1197296"/>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3" name="Content Placeholder 2">
            <a:extLst>
              <a:ext uri="{FF2B5EF4-FFF2-40B4-BE49-F238E27FC236}">
                <a16:creationId xmlns:a16="http://schemas.microsoft.com/office/drawing/2014/main" id="{0BAE19BF-7493-43BF-73B0-B2D13ABF7144}"/>
              </a:ext>
            </a:extLst>
          </p:cNvPr>
          <p:cNvSpPr>
            <a:spLocks noGrp="1"/>
          </p:cNvSpPr>
          <p:nvPr>
            <p:ph idx="1"/>
          </p:nvPr>
        </p:nvSpPr>
        <p:spPr>
          <a:xfrm>
            <a:off x="688574" y="3269111"/>
            <a:ext cx="5074368" cy="2229172"/>
          </a:xfrm>
        </p:spPr>
        <p:txBody>
          <a:bodyPr anchor="t">
            <a:normAutofit/>
          </a:bodyPr>
          <a:lstStyle/>
          <a:p>
            <a:r>
              <a:rPr lang="en-US" sz="1800" dirty="0">
                <a:solidFill>
                  <a:schemeClr val="bg1"/>
                </a:solidFill>
              </a:rPr>
              <a:t>outlines or abstracts of any document, article, etc. </a:t>
            </a:r>
          </a:p>
          <a:p>
            <a:r>
              <a:rPr lang="en-US" sz="1800" dirty="0">
                <a:solidFill>
                  <a:schemeClr val="bg1"/>
                </a:solidFill>
              </a:rPr>
              <a:t>action items from a meeting </a:t>
            </a:r>
          </a:p>
          <a:p>
            <a:r>
              <a:rPr lang="en-US" sz="1800" dirty="0">
                <a:solidFill>
                  <a:schemeClr val="bg1"/>
                </a:solidFill>
              </a:rPr>
              <a:t>summaries of email threads </a:t>
            </a:r>
          </a:p>
          <a:p>
            <a:r>
              <a:rPr lang="en-US" sz="1800" dirty="0">
                <a:solidFill>
                  <a:schemeClr val="bg1"/>
                </a:solidFill>
              </a:rPr>
              <a:t> simplifying text by compressing sentences</a:t>
            </a:r>
          </a:p>
        </p:txBody>
      </p:sp>
    </p:spTree>
    <p:extLst>
      <p:ext uri="{BB962C8B-B14F-4D97-AF65-F5344CB8AC3E}">
        <p14:creationId xmlns:p14="http://schemas.microsoft.com/office/powerpoint/2010/main" val="2889066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B3983-50D9-54E2-F029-B4DCA3045E11}"/>
              </a:ext>
            </a:extLst>
          </p:cNvPr>
          <p:cNvSpPr>
            <a:spLocks noGrp="1"/>
          </p:cNvSpPr>
          <p:nvPr>
            <p:ph type="title"/>
          </p:nvPr>
        </p:nvSpPr>
        <p:spPr>
          <a:xfrm>
            <a:off x="630936" y="640823"/>
            <a:ext cx="3419856" cy="5583148"/>
          </a:xfrm>
        </p:spPr>
        <p:txBody>
          <a:bodyPr anchor="ctr">
            <a:normAutofit/>
          </a:bodyPr>
          <a:lstStyle/>
          <a:p>
            <a:r>
              <a:rPr lang="en-US" sz="3800" dirty="0"/>
              <a:t>Abstractive Text Summarization using Sequence-to-sequence RNNs and Beyond</a:t>
            </a:r>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6F9CD57-E04E-5D48-E1BE-B4ABFC73DB2E}"/>
              </a:ext>
            </a:extLst>
          </p:cNvPr>
          <p:cNvPicPr>
            <a:picLocks noChangeAspect="1"/>
          </p:cNvPicPr>
          <p:nvPr/>
        </p:nvPicPr>
        <p:blipFill>
          <a:blip r:embed="rId3"/>
          <a:stretch>
            <a:fillRect/>
          </a:stretch>
        </p:blipFill>
        <p:spPr>
          <a:xfrm>
            <a:off x="4654296" y="1045091"/>
            <a:ext cx="6894576" cy="3085321"/>
          </a:xfrm>
          <a:prstGeom prst="rect">
            <a:avLst/>
          </a:prstGeom>
        </p:spPr>
      </p:pic>
      <p:sp>
        <p:nvSpPr>
          <p:cNvPr id="3" name="Content Placeholder 2">
            <a:extLst>
              <a:ext uri="{FF2B5EF4-FFF2-40B4-BE49-F238E27FC236}">
                <a16:creationId xmlns:a16="http://schemas.microsoft.com/office/drawing/2014/main" id="{AF2958E0-4E30-D619-D784-04F1906A49C3}"/>
              </a:ext>
            </a:extLst>
          </p:cNvPr>
          <p:cNvSpPr>
            <a:spLocks noGrp="1"/>
          </p:cNvSpPr>
          <p:nvPr>
            <p:ph idx="1"/>
          </p:nvPr>
        </p:nvSpPr>
        <p:spPr>
          <a:xfrm>
            <a:off x="4654296" y="4798577"/>
            <a:ext cx="6894576" cy="1428487"/>
          </a:xfrm>
        </p:spPr>
        <p:txBody>
          <a:bodyPr anchor="t">
            <a:normAutofit/>
          </a:bodyPr>
          <a:lstStyle/>
          <a:p>
            <a:r>
              <a:rPr lang="en-US" sz="1500" dirty="0"/>
              <a:t>Implements many tricks (</a:t>
            </a:r>
            <a:r>
              <a:rPr lang="en-US" sz="1500" dirty="0" err="1"/>
              <a:t>nmt</a:t>
            </a:r>
            <a:r>
              <a:rPr lang="en-US" sz="1500" dirty="0"/>
              <a:t>, copy, coverage, hierarchical, external knowledge)</a:t>
            </a:r>
          </a:p>
          <a:p>
            <a:r>
              <a:rPr lang="en-US" sz="1500" dirty="0"/>
              <a:t>Hierarchical encoder showed mixed results </a:t>
            </a:r>
          </a:p>
          <a:p>
            <a:r>
              <a:rPr lang="en-US" sz="1500" dirty="0"/>
              <a:t> Word-level features slightly helpful </a:t>
            </a:r>
          </a:p>
          <a:p>
            <a:r>
              <a:rPr lang="en-US" sz="1500" dirty="0"/>
              <a:t> Copy mechanism leads to the best performance (</a:t>
            </a:r>
            <a:r>
              <a:rPr lang="en-US" sz="1500" dirty="0" err="1"/>
              <a:t>ptr</a:t>
            </a:r>
            <a:r>
              <a:rPr lang="en-US" sz="1500" dirty="0"/>
              <a:t>)</a:t>
            </a:r>
          </a:p>
        </p:txBody>
      </p:sp>
    </p:spTree>
    <p:extLst>
      <p:ext uri="{BB962C8B-B14F-4D97-AF65-F5344CB8AC3E}">
        <p14:creationId xmlns:p14="http://schemas.microsoft.com/office/powerpoint/2010/main" val="651424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A4948-9A92-3072-AFDB-7473D639C7CA}"/>
              </a:ext>
            </a:extLst>
          </p:cNvPr>
          <p:cNvSpPr>
            <a:spLocks noGrp="1"/>
          </p:cNvSpPr>
          <p:nvPr>
            <p:ph type="title"/>
          </p:nvPr>
        </p:nvSpPr>
        <p:spPr>
          <a:xfrm>
            <a:off x="838200" y="365125"/>
            <a:ext cx="10515600" cy="1325563"/>
          </a:xfrm>
        </p:spPr>
        <p:txBody>
          <a:bodyPr>
            <a:normAutofit/>
          </a:bodyPr>
          <a:lstStyle/>
          <a:p>
            <a:r>
              <a:rPr lang="en-US" sz="5400" dirty="0"/>
              <a:t>Copy Mechanism</a:t>
            </a:r>
          </a:p>
        </p:txBody>
      </p:sp>
      <p:sp>
        <p:nvSpPr>
          <p:cNvPr id="1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9581AE-4F23-2741-5869-B1DF669DAC2D}"/>
              </a:ext>
            </a:extLst>
          </p:cNvPr>
          <p:cNvSpPr/>
          <p:nvPr/>
        </p:nvSpPr>
        <p:spPr>
          <a:xfrm>
            <a:off x="1018924" y="4399725"/>
            <a:ext cx="10243436" cy="811253"/>
          </a:xfrm>
          <a:prstGeom prst="rect">
            <a:avLst/>
          </a:prstGeom>
          <a:solidFill>
            <a:schemeClr val="bg1"/>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AFF1AB-B0A3-95FB-B0A0-AFB37B616CB1}"/>
              </a:ext>
            </a:extLst>
          </p:cNvPr>
          <p:cNvSpPr>
            <a:spLocks/>
          </p:cNvSpPr>
          <p:nvPr/>
        </p:nvSpPr>
        <p:spPr>
          <a:xfrm>
            <a:off x="719355" y="2250254"/>
            <a:ext cx="10661850" cy="4437338"/>
          </a:xfrm>
          <a:prstGeom prst="rect">
            <a:avLst/>
          </a:prstGeom>
        </p:spPr>
        <p:txBody>
          <a:bodyPr/>
          <a:lstStyle/>
          <a:p>
            <a:pPr marL="285750" indent="-285750" defTabSz="822960">
              <a:spcAft>
                <a:spcPts val="600"/>
              </a:spcAft>
              <a:buFont typeface="Arial" panose="020B0604020202020204" pitchFamily="34" charset="0"/>
              <a:buChar char="•"/>
            </a:pPr>
            <a:r>
              <a:rPr lang="en-US" sz="2400" kern="1200" dirty="0">
                <a:solidFill>
                  <a:schemeClr val="tx1"/>
                </a:solidFill>
                <a:latin typeface="+mn-lt"/>
                <a:ea typeface="+mn-ea"/>
                <a:cs typeface="+mn-cs"/>
              </a:rPr>
              <a:t>OOV, Extraction </a:t>
            </a:r>
          </a:p>
          <a:p>
            <a:pPr marL="285750" indent="-285750" defTabSz="822960">
              <a:spcAft>
                <a:spcPts val="600"/>
              </a:spcAft>
              <a:buFont typeface="Arial" panose="020B0604020202020204" pitchFamily="34" charset="0"/>
              <a:buChar char="•"/>
            </a:pPr>
            <a:r>
              <a:rPr lang="en-US" sz="2400" kern="1200" dirty="0">
                <a:solidFill>
                  <a:schemeClr val="tx1"/>
                </a:solidFill>
                <a:latin typeface="+mn-lt"/>
                <a:ea typeface="+mn-ea"/>
                <a:cs typeface="+mn-cs"/>
              </a:rPr>
              <a:t> "Pointer networks" (</a:t>
            </a:r>
            <a:r>
              <a:rPr lang="en-US" sz="2400" kern="1200" dirty="0" err="1">
                <a:solidFill>
                  <a:schemeClr val="tx1"/>
                </a:solidFill>
                <a:latin typeface="+mn-lt"/>
                <a:ea typeface="+mn-ea"/>
                <a:cs typeface="+mn-cs"/>
              </a:rPr>
              <a:t>Vinyals</a:t>
            </a:r>
            <a:r>
              <a:rPr lang="en-US" sz="2400" kern="1200" dirty="0">
                <a:solidFill>
                  <a:schemeClr val="tx1"/>
                </a:solidFill>
                <a:latin typeface="+mn-lt"/>
                <a:ea typeface="+mn-ea"/>
                <a:cs typeface="+mn-cs"/>
              </a:rPr>
              <a:t> et al., 2015 NIPS) </a:t>
            </a:r>
          </a:p>
          <a:p>
            <a:pPr marL="285750" indent="-285750" defTabSz="822960">
              <a:spcAft>
                <a:spcPts val="600"/>
              </a:spcAft>
              <a:buFont typeface="Arial" panose="020B0604020202020204" pitchFamily="34" charset="0"/>
              <a:buChar char="•"/>
            </a:pPr>
            <a:r>
              <a:rPr lang="en-US" sz="2400" kern="1200" dirty="0">
                <a:solidFill>
                  <a:schemeClr val="tx1"/>
                </a:solidFill>
                <a:latin typeface="+mn-lt"/>
                <a:ea typeface="+mn-ea"/>
                <a:cs typeface="+mn-cs"/>
              </a:rPr>
              <a:t> "Pointing the Unknown Words” (</a:t>
            </a:r>
            <a:r>
              <a:rPr lang="en-US" sz="2400" kern="1200" dirty="0" err="1">
                <a:solidFill>
                  <a:schemeClr val="tx1"/>
                </a:solidFill>
                <a:latin typeface="+mn-lt"/>
                <a:ea typeface="+mn-ea"/>
                <a:cs typeface="+mn-cs"/>
              </a:rPr>
              <a:t>Gulcehre</a:t>
            </a:r>
            <a:r>
              <a:rPr lang="en-US" sz="2400" kern="1200" dirty="0">
                <a:solidFill>
                  <a:schemeClr val="tx1"/>
                </a:solidFill>
                <a:latin typeface="+mn-lt"/>
                <a:ea typeface="+mn-ea"/>
                <a:cs typeface="+mn-cs"/>
              </a:rPr>
              <a:t> et al., ACL 2016) </a:t>
            </a:r>
          </a:p>
          <a:p>
            <a:pPr marL="285750" indent="-285750" defTabSz="822960">
              <a:spcAft>
                <a:spcPts val="600"/>
              </a:spcAft>
              <a:buFont typeface="Arial" panose="020B0604020202020204" pitchFamily="34" charset="0"/>
              <a:buChar char="•"/>
            </a:pPr>
            <a:r>
              <a:rPr lang="en-US" sz="2400" kern="1200" dirty="0">
                <a:solidFill>
                  <a:schemeClr val="tx1"/>
                </a:solidFill>
                <a:latin typeface="+mn-lt"/>
                <a:ea typeface="+mn-ea"/>
                <a:cs typeface="+mn-cs"/>
              </a:rPr>
              <a:t> " Incorporating Copying Mechanism in Sequence-to-Sequence Learning " (Gu et al., ACL 2016) </a:t>
            </a:r>
          </a:p>
          <a:p>
            <a:pPr marL="285750" indent="-285750" defTabSz="822960">
              <a:spcAft>
                <a:spcPts val="600"/>
              </a:spcAft>
              <a:buFont typeface="Arial" panose="020B0604020202020204" pitchFamily="34" charset="0"/>
              <a:buChar char="•"/>
            </a:pPr>
            <a:r>
              <a:rPr lang="en-US" sz="2400" kern="1200" dirty="0">
                <a:solidFill>
                  <a:schemeClr val="tx1"/>
                </a:solidFill>
                <a:latin typeface="+mn-lt"/>
                <a:ea typeface="+mn-ea"/>
                <a:cs typeface="+mn-cs"/>
              </a:rPr>
              <a:t> " Get To The Point: Summarization with Pointer-Generator Networks " (See et al., ACL 2017)</a:t>
            </a:r>
            <a:endParaRPr lang="en-US" sz="2800" dirty="0"/>
          </a:p>
        </p:txBody>
      </p:sp>
    </p:spTree>
    <p:extLst>
      <p:ext uri="{BB962C8B-B14F-4D97-AF65-F5344CB8AC3E}">
        <p14:creationId xmlns:p14="http://schemas.microsoft.com/office/powerpoint/2010/main" val="114697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FDA4E-DC47-1F94-34CE-0014FA97A0E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dirty="0"/>
              <a:t>Pointer Generator Networks</a:t>
            </a:r>
          </a:p>
        </p:txBody>
      </p:sp>
      <p:sp useBgFill="1">
        <p:nvSpPr>
          <p:cNvPr id="20" name="Rectangle 19">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9C07B7-33F8-DAA0-08C5-5D2FDCE129A2}"/>
              </a:ext>
            </a:extLst>
          </p:cNvPr>
          <p:cNvSpPr>
            <a:spLocks/>
          </p:cNvSpPr>
          <p:nvPr/>
        </p:nvSpPr>
        <p:spPr>
          <a:xfrm>
            <a:off x="1220089" y="1511968"/>
            <a:ext cx="9751823" cy="582612"/>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sz="2400" dirty="0">
                <a:solidFill>
                  <a:schemeClr val="accent2"/>
                </a:solidFill>
              </a:rPr>
              <a:t>Copy words from the source text</a:t>
            </a:r>
          </a:p>
        </p:txBody>
      </p:sp>
      <p:sp>
        <p:nvSpPr>
          <p:cNvPr id="22" name="Rectangle 21">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9D94B6B6-8121-972B-DF1E-A4ED972CCF75}"/>
              </a:ext>
            </a:extLst>
          </p:cNvPr>
          <p:cNvPicPr>
            <a:picLocks noChangeAspect="1"/>
          </p:cNvPicPr>
          <p:nvPr/>
        </p:nvPicPr>
        <p:blipFill>
          <a:blip r:embed="rId3"/>
          <a:stretch>
            <a:fillRect/>
          </a:stretch>
        </p:blipFill>
        <p:spPr>
          <a:xfrm>
            <a:off x="838199" y="3092823"/>
            <a:ext cx="5140661" cy="2493219"/>
          </a:xfrm>
          <a:prstGeom prst="rect">
            <a:avLst/>
          </a:prstGeom>
        </p:spPr>
      </p:pic>
      <p:pic>
        <p:nvPicPr>
          <p:cNvPr id="7" name="Picture 6">
            <a:extLst>
              <a:ext uri="{FF2B5EF4-FFF2-40B4-BE49-F238E27FC236}">
                <a16:creationId xmlns:a16="http://schemas.microsoft.com/office/drawing/2014/main" id="{66FEC08F-377C-1A8B-0726-FAB281977A9E}"/>
              </a:ext>
            </a:extLst>
          </p:cNvPr>
          <p:cNvPicPr>
            <a:picLocks noChangeAspect="1"/>
          </p:cNvPicPr>
          <p:nvPr/>
        </p:nvPicPr>
        <p:blipFill>
          <a:blip r:embed="rId4"/>
          <a:stretch>
            <a:fillRect/>
          </a:stretch>
        </p:blipFill>
        <p:spPr>
          <a:xfrm>
            <a:off x="6663317" y="2399494"/>
            <a:ext cx="4240305" cy="3879878"/>
          </a:xfrm>
          <a:prstGeom prst="rect">
            <a:avLst/>
          </a:prstGeom>
        </p:spPr>
      </p:pic>
      <p:sp>
        <p:nvSpPr>
          <p:cNvPr id="5" name="TextBox 4">
            <a:extLst>
              <a:ext uri="{FF2B5EF4-FFF2-40B4-BE49-F238E27FC236}">
                <a16:creationId xmlns:a16="http://schemas.microsoft.com/office/drawing/2014/main" id="{0BD0052D-F817-225D-DFA9-5AA4798C7076}"/>
              </a:ext>
            </a:extLst>
          </p:cNvPr>
          <p:cNvSpPr txBox="1"/>
          <p:nvPr/>
        </p:nvSpPr>
        <p:spPr>
          <a:xfrm>
            <a:off x="9924355" y="1044225"/>
            <a:ext cx="5373490" cy="336118"/>
          </a:xfrm>
          <a:prstGeom prst="rect">
            <a:avLst/>
          </a:prstGeom>
          <a:noFill/>
        </p:spPr>
        <p:txBody>
          <a:bodyPr wrap="square">
            <a:spAutoFit/>
          </a:bodyPr>
          <a:lstStyle/>
          <a:p>
            <a:pPr defTabSz="804672">
              <a:spcAft>
                <a:spcPts val="600"/>
              </a:spcAft>
            </a:pPr>
            <a:r>
              <a:rPr lang="en-US" sz="1584" kern="1200" dirty="0">
                <a:solidFill>
                  <a:schemeClr val="tx1"/>
                </a:solidFill>
                <a:latin typeface="+mn-lt"/>
                <a:ea typeface="+mn-ea"/>
                <a:cs typeface="+mn-cs"/>
              </a:rPr>
              <a:t>See et al., ACL 2017</a:t>
            </a:r>
            <a:endParaRPr lang="en-US" dirty="0"/>
          </a:p>
        </p:txBody>
      </p:sp>
    </p:spTree>
    <p:extLst>
      <p:ext uri="{BB962C8B-B14F-4D97-AF65-F5344CB8AC3E}">
        <p14:creationId xmlns:p14="http://schemas.microsoft.com/office/powerpoint/2010/main" val="1587823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140AD-5630-4F68-1CE2-48B63E729551}"/>
              </a:ext>
            </a:extLst>
          </p:cNvPr>
          <p:cNvSpPr>
            <a:spLocks noGrp="1"/>
          </p:cNvSpPr>
          <p:nvPr>
            <p:ph type="title"/>
          </p:nvPr>
        </p:nvSpPr>
        <p:spPr>
          <a:xfrm>
            <a:off x="630936" y="639520"/>
            <a:ext cx="3429000" cy="1719072"/>
          </a:xfrm>
        </p:spPr>
        <p:txBody>
          <a:bodyPr anchor="b">
            <a:normAutofit/>
          </a:bodyPr>
          <a:lstStyle/>
          <a:p>
            <a:r>
              <a:rPr lang="en-US" sz="3800" dirty="0"/>
              <a:t>Neural Extractive Models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50B692-4863-A69A-B1BB-34F7DFEA2CDF}"/>
              </a:ext>
            </a:extLst>
          </p:cNvPr>
          <p:cNvSpPr>
            <a:spLocks noGrp="1"/>
          </p:cNvSpPr>
          <p:nvPr>
            <p:ph idx="1"/>
          </p:nvPr>
        </p:nvSpPr>
        <p:spPr>
          <a:xfrm>
            <a:off x="367629" y="2902940"/>
            <a:ext cx="4094202" cy="3410712"/>
          </a:xfrm>
        </p:spPr>
        <p:txBody>
          <a:bodyPr anchor="t">
            <a:normAutofit/>
          </a:bodyPr>
          <a:lstStyle/>
          <a:p>
            <a:r>
              <a:rPr lang="en-US" sz="2200" dirty="0"/>
              <a:t>"</a:t>
            </a:r>
            <a:r>
              <a:rPr lang="en-US" sz="2200" dirty="0" err="1"/>
              <a:t>SummaRuNNer</a:t>
            </a:r>
            <a:r>
              <a:rPr lang="en-US" sz="2200" dirty="0"/>
              <a:t>: A Recurrent Neural Network Based Sequence Model for Extractive Summarization of Documents.” (</a:t>
            </a:r>
            <a:r>
              <a:rPr lang="en-US" sz="2200" dirty="0" err="1"/>
              <a:t>Nallapati</a:t>
            </a:r>
            <a:r>
              <a:rPr lang="en-US" sz="2200" dirty="0"/>
              <a:t> et al., AAAI 2017)</a:t>
            </a:r>
          </a:p>
        </p:txBody>
      </p:sp>
      <p:pic>
        <p:nvPicPr>
          <p:cNvPr id="4" name="Picture 3">
            <a:extLst>
              <a:ext uri="{FF2B5EF4-FFF2-40B4-BE49-F238E27FC236}">
                <a16:creationId xmlns:a16="http://schemas.microsoft.com/office/drawing/2014/main" id="{52552107-FCEF-444F-F14D-A83792C2E3C9}"/>
              </a:ext>
            </a:extLst>
          </p:cNvPr>
          <p:cNvPicPr>
            <a:picLocks noChangeAspect="1"/>
          </p:cNvPicPr>
          <p:nvPr/>
        </p:nvPicPr>
        <p:blipFill>
          <a:blip r:embed="rId3"/>
          <a:stretch>
            <a:fillRect/>
          </a:stretch>
        </p:blipFill>
        <p:spPr>
          <a:xfrm>
            <a:off x="4654296" y="917772"/>
            <a:ext cx="6903720" cy="5022455"/>
          </a:xfrm>
          <a:prstGeom prst="rect">
            <a:avLst/>
          </a:prstGeom>
        </p:spPr>
      </p:pic>
    </p:spTree>
    <p:extLst>
      <p:ext uri="{BB962C8B-B14F-4D97-AF65-F5344CB8AC3E}">
        <p14:creationId xmlns:p14="http://schemas.microsoft.com/office/powerpoint/2010/main" val="800818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2" name="Rectangle 11">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BD8DC69-BC4D-6897-2DEF-3CB1B9291A7C}"/>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Hybrid approach</a:t>
            </a:r>
          </a:p>
        </p:txBody>
      </p:sp>
      <p:sp>
        <p:nvSpPr>
          <p:cNvPr id="3" name="Content Placeholder 2">
            <a:extLst>
              <a:ext uri="{FF2B5EF4-FFF2-40B4-BE49-F238E27FC236}">
                <a16:creationId xmlns:a16="http://schemas.microsoft.com/office/drawing/2014/main" id="{1811BE7E-D0C9-60C5-7D79-75ABB00055F7}"/>
              </a:ext>
            </a:extLst>
          </p:cNvPr>
          <p:cNvSpPr>
            <a:spLocks/>
          </p:cNvSpPr>
          <p:nvPr/>
        </p:nvSpPr>
        <p:spPr>
          <a:xfrm>
            <a:off x="876691" y="1808965"/>
            <a:ext cx="8554533" cy="3539852"/>
          </a:xfrm>
          <a:prstGeom prst="rect">
            <a:avLst/>
          </a:prstGeom>
        </p:spPr>
        <p:txBody>
          <a:bodyPr/>
          <a:lstStyle/>
          <a:p>
            <a:pPr marL="285750" indent="-285750" defTabSz="740664">
              <a:spcAft>
                <a:spcPts val="600"/>
              </a:spcAft>
              <a:buFont typeface="Arial" panose="020B0604020202020204" pitchFamily="34" charset="0"/>
              <a:buChar char="•"/>
            </a:pPr>
            <a:r>
              <a:rPr lang="en-US" sz="1458" kern="1200" dirty="0">
                <a:solidFill>
                  <a:schemeClr val="tx1"/>
                </a:solidFill>
                <a:latin typeface="+mn-lt"/>
                <a:ea typeface="+mn-ea"/>
                <a:cs typeface="+mn-cs"/>
              </a:rPr>
              <a:t>" Bottom-Up Abstractive Summarization ” (</a:t>
            </a:r>
            <a:r>
              <a:rPr lang="en-US" sz="1458" kern="1200" dirty="0" err="1">
                <a:solidFill>
                  <a:schemeClr val="tx1"/>
                </a:solidFill>
                <a:latin typeface="+mn-lt"/>
                <a:ea typeface="+mn-ea"/>
                <a:cs typeface="+mn-cs"/>
              </a:rPr>
              <a:t>Gehrmann</a:t>
            </a:r>
            <a:r>
              <a:rPr lang="en-US" sz="1458" kern="1200" dirty="0">
                <a:solidFill>
                  <a:schemeClr val="tx1"/>
                </a:solidFill>
                <a:latin typeface="+mn-lt"/>
                <a:ea typeface="+mn-ea"/>
                <a:cs typeface="+mn-cs"/>
              </a:rPr>
              <a:t> et al., EMNLP 2018) </a:t>
            </a:r>
          </a:p>
          <a:p>
            <a:pPr defTabSz="740664">
              <a:spcAft>
                <a:spcPts val="600"/>
              </a:spcAft>
            </a:pPr>
            <a:r>
              <a:rPr lang="en-US" sz="1458" kern="1200" dirty="0">
                <a:solidFill>
                  <a:schemeClr val="tx1"/>
                </a:solidFill>
                <a:latin typeface="+mn-lt"/>
                <a:ea typeface="+mn-ea"/>
                <a:cs typeface="+mn-cs"/>
              </a:rPr>
              <a:t>	“a common mistake made by neural copy models is copying very long sequences or even whole 	sentences.”</a:t>
            </a:r>
            <a:endParaRPr lang="en-US" dirty="0"/>
          </a:p>
        </p:txBody>
      </p:sp>
      <p:pic>
        <p:nvPicPr>
          <p:cNvPr id="4" name="Picture 3">
            <a:extLst>
              <a:ext uri="{FF2B5EF4-FFF2-40B4-BE49-F238E27FC236}">
                <a16:creationId xmlns:a16="http://schemas.microsoft.com/office/drawing/2014/main" id="{BF1C805C-626B-3451-6572-288AF016E0A3}"/>
              </a:ext>
            </a:extLst>
          </p:cNvPr>
          <p:cNvPicPr>
            <a:picLocks noChangeAspect="1"/>
          </p:cNvPicPr>
          <p:nvPr/>
        </p:nvPicPr>
        <p:blipFill>
          <a:blip r:embed="rId3"/>
          <a:stretch>
            <a:fillRect/>
          </a:stretch>
        </p:blipFill>
        <p:spPr>
          <a:xfrm>
            <a:off x="1614035" y="2716298"/>
            <a:ext cx="8763643" cy="3607487"/>
          </a:xfrm>
          <a:prstGeom prst="rect">
            <a:avLst/>
          </a:prstGeom>
        </p:spPr>
      </p:pic>
      <p:sp>
        <p:nvSpPr>
          <p:cNvPr id="5" name="TextBox 4">
            <a:extLst>
              <a:ext uri="{FF2B5EF4-FFF2-40B4-BE49-F238E27FC236}">
                <a16:creationId xmlns:a16="http://schemas.microsoft.com/office/drawing/2014/main" id="{B7EEBC31-90E6-5DBE-2521-6CA74E463F30}"/>
              </a:ext>
            </a:extLst>
          </p:cNvPr>
          <p:cNvSpPr txBox="1"/>
          <p:nvPr/>
        </p:nvSpPr>
        <p:spPr>
          <a:xfrm>
            <a:off x="2971855" y="6256150"/>
            <a:ext cx="6048001" cy="461665"/>
          </a:xfrm>
          <a:prstGeom prst="rect">
            <a:avLst/>
          </a:prstGeom>
          <a:noFill/>
        </p:spPr>
        <p:txBody>
          <a:bodyPr wrap="square">
            <a:spAutoFit/>
          </a:bodyPr>
          <a:lstStyle/>
          <a:p>
            <a:pPr algn="ctr" defTabSz="548091">
              <a:spcAft>
                <a:spcPts val="486"/>
              </a:spcAft>
            </a:pPr>
            <a:r>
              <a:rPr lang="en-US" sz="1200" kern="1200" dirty="0">
                <a:solidFill>
                  <a:schemeClr val="tx1"/>
                </a:solidFill>
                <a:latin typeface="+mn-lt"/>
                <a:ea typeface="+mn-ea"/>
                <a:cs typeface="+mn-cs"/>
              </a:rPr>
              <a:t>Figure: Overview of the selection and generation processes described throughout Section 4</a:t>
            </a:r>
            <a:endParaRPr lang="en-US" sz="2400" dirty="0"/>
          </a:p>
        </p:txBody>
      </p:sp>
    </p:spTree>
    <p:extLst>
      <p:ext uri="{BB962C8B-B14F-4D97-AF65-F5344CB8AC3E}">
        <p14:creationId xmlns:p14="http://schemas.microsoft.com/office/powerpoint/2010/main" val="1185318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D29FD-6D5B-38BA-F884-780D68B7868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Hybrid approach</a:t>
            </a:r>
          </a:p>
        </p:txBody>
      </p:sp>
      <p:sp>
        <p:nvSpPr>
          <p:cNvPr id="3" name="Content Placeholder 2">
            <a:extLst>
              <a:ext uri="{FF2B5EF4-FFF2-40B4-BE49-F238E27FC236}">
                <a16:creationId xmlns:a16="http://schemas.microsoft.com/office/drawing/2014/main" id="{7D8740C0-C19A-9C3E-3709-00499FE343FA}"/>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"Bottom-Up Abstractive Summarization” (Gehrmann et al., EMNLP 2018)</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072E24-125C-156D-555D-AD15DFA8999A}"/>
              </a:ext>
            </a:extLst>
          </p:cNvPr>
          <p:cNvPicPr>
            <a:picLocks noChangeAspect="1"/>
          </p:cNvPicPr>
          <p:nvPr/>
        </p:nvPicPr>
        <p:blipFill>
          <a:blip r:embed="rId3"/>
          <a:stretch>
            <a:fillRect/>
          </a:stretch>
        </p:blipFill>
        <p:spPr>
          <a:xfrm>
            <a:off x="2416166" y="2633472"/>
            <a:ext cx="7356620" cy="3586353"/>
          </a:xfrm>
          <a:prstGeom prst="rect">
            <a:avLst/>
          </a:prstGeom>
        </p:spPr>
      </p:pic>
    </p:spTree>
    <p:extLst>
      <p:ext uri="{BB962C8B-B14F-4D97-AF65-F5344CB8AC3E}">
        <p14:creationId xmlns:p14="http://schemas.microsoft.com/office/powerpoint/2010/main" val="249504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DBBE8-D527-E75B-30D4-8A251C2CAB11}"/>
              </a:ext>
            </a:extLst>
          </p:cNvPr>
          <p:cNvSpPr>
            <a:spLocks noGrp="1"/>
          </p:cNvSpPr>
          <p:nvPr>
            <p:ph type="title"/>
          </p:nvPr>
        </p:nvSpPr>
        <p:spPr>
          <a:xfrm>
            <a:off x="1043631" y="809898"/>
            <a:ext cx="9942716" cy="1554480"/>
          </a:xfrm>
        </p:spPr>
        <p:txBody>
          <a:bodyPr anchor="ctr">
            <a:normAutofit/>
          </a:bodyPr>
          <a:lstStyle/>
          <a:p>
            <a:r>
              <a:rPr lang="en-US" sz="4800" dirty="0"/>
              <a:t>Conclusion</a:t>
            </a:r>
          </a:p>
        </p:txBody>
      </p:sp>
      <p:sp>
        <p:nvSpPr>
          <p:cNvPr id="3" name="Content Placeholder 2">
            <a:extLst>
              <a:ext uri="{FF2B5EF4-FFF2-40B4-BE49-F238E27FC236}">
                <a16:creationId xmlns:a16="http://schemas.microsoft.com/office/drawing/2014/main" id="{75CDEFA1-C8EE-DF1F-643E-89ACB6EA5576}"/>
              </a:ext>
            </a:extLst>
          </p:cNvPr>
          <p:cNvSpPr>
            <a:spLocks noGrp="1"/>
          </p:cNvSpPr>
          <p:nvPr>
            <p:ph idx="1"/>
          </p:nvPr>
        </p:nvSpPr>
        <p:spPr>
          <a:xfrm>
            <a:off x="1043631" y="2787602"/>
            <a:ext cx="9941319" cy="3124658"/>
          </a:xfrm>
        </p:spPr>
        <p:txBody>
          <a:bodyPr anchor="ctr">
            <a:normAutofit/>
          </a:bodyPr>
          <a:lstStyle/>
          <a:p>
            <a:r>
              <a:rPr lang="en-US" sz="2400" dirty="0">
                <a:solidFill>
                  <a:schemeClr val="accent2"/>
                </a:solidFill>
              </a:rPr>
              <a:t>Salience Detection </a:t>
            </a:r>
          </a:p>
          <a:p>
            <a:pPr lvl="1"/>
            <a:r>
              <a:rPr lang="en-US" dirty="0"/>
              <a:t> How to detect important/relevant words or sentences? </a:t>
            </a:r>
          </a:p>
          <a:p>
            <a:r>
              <a:rPr lang="en-US" sz="2400" dirty="0"/>
              <a:t> </a:t>
            </a:r>
            <a:r>
              <a:rPr lang="en-US" sz="2400" dirty="0">
                <a:solidFill>
                  <a:schemeClr val="accent2"/>
                </a:solidFill>
              </a:rPr>
              <a:t>Remaining Challenges </a:t>
            </a:r>
          </a:p>
          <a:p>
            <a:pPr lvl="1"/>
            <a:r>
              <a:rPr lang="en-US" dirty="0"/>
              <a:t> Long text abstractive summarization </a:t>
            </a:r>
          </a:p>
          <a:p>
            <a:pPr lvl="1"/>
            <a:r>
              <a:rPr lang="en-US" dirty="0"/>
              <a:t> Abstractive multi-document summarization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903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D4C27-B0F7-CD93-C0EA-8DB18FDB70B4}"/>
              </a:ext>
            </a:extLst>
          </p:cNvPr>
          <p:cNvSpPr>
            <a:spLocks noGrp="1"/>
          </p:cNvSpPr>
          <p:nvPr>
            <p:ph type="title"/>
          </p:nvPr>
        </p:nvSpPr>
        <p:spPr>
          <a:xfrm>
            <a:off x="6090572" y="339794"/>
            <a:ext cx="4977976" cy="1454051"/>
          </a:xfrm>
        </p:spPr>
        <p:txBody>
          <a:bodyPr>
            <a:normAutofit/>
          </a:bodyPr>
          <a:lstStyle/>
          <a:p>
            <a:r>
              <a:rPr lang="en-US" dirty="0">
                <a:solidFill>
                  <a:schemeClr val="tx2"/>
                </a:solidFill>
              </a:rPr>
              <a:t>Categories</a:t>
            </a:r>
          </a:p>
        </p:txBody>
      </p:sp>
      <p:pic>
        <p:nvPicPr>
          <p:cNvPr id="24" name="Graphic 23" descr="Robot">
            <a:extLst>
              <a:ext uri="{FF2B5EF4-FFF2-40B4-BE49-F238E27FC236}">
                <a16:creationId xmlns:a16="http://schemas.microsoft.com/office/drawing/2014/main" id="{8F190843-7688-A2C1-98C6-05DAF8EF7E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1D28F41-B1A3-1476-669D-AB8514CF78BB}"/>
              </a:ext>
            </a:extLst>
          </p:cNvPr>
          <p:cNvSpPr>
            <a:spLocks noGrp="1"/>
          </p:cNvSpPr>
          <p:nvPr>
            <p:ph idx="1"/>
          </p:nvPr>
        </p:nvSpPr>
        <p:spPr>
          <a:xfrm>
            <a:off x="6090572" y="1618877"/>
            <a:ext cx="6098791" cy="4652301"/>
          </a:xfrm>
        </p:spPr>
        <p:txBody>
          <a:bodyPr anchor="ctr">
            <a:normAutofit/>
          </a:bodyPr>
          <a:lstStyle/>
          <a:p>
            <a:r>
              <a:rPr lang="en-US" sz="2000" dirty="0">
                <a:solidFill>
                  <a:schemeClr val="tx2"/>
                </a:solidFill>
              </a:rPr>
              <a:t>Input </a:t>
            </a:r>
          </a:p>
          <a:p>
            <a:pPr lvl="1"/>
            <a:r>
              <a:rPr lang="en-US" sz="2000" dirty="0">
                <a:solidFill>
                  <a:schemeClr val="tx2"/>
                </a:solidFill>
              </a:rPr>
              <a:t>Single-Document Summarization (SDS) </a:t>
            </a:r>
          </a:p>
          <a:p>
            <a:pPr lvl="1"/>
            <a:r>
              <a:rPr lang="en-US" sz="2000" dirty="0">
                <a:solidFill>
                  <a:schemeClr val="tx2"/>
                </a:solidFill>
              </a:rPr>
              <a:t> Multiple-Document Summarization (MDS) </a:t>
            </a:r>
          </a:p>
          <a:p>
            <a:r>
              <a:rPr lang="en-US" sz="2000" dirty="0">
                <a:solidFill>
                  <a:schemeClr val="tx2"/>
                </a:solidFill>
              </a:rPr>
              <a:t> Output </a:t>
            </a:r>
          </a:p>
          <a:p>
            <a:pPr lvl="1"/>
            <a:r>
              <a:rPr lang="en-US" sz="2000" dirty="0">
                <a:solidFill>
                  <a:schemeClr val="tx2"/>
                </a:solidFill>
              </a:rPr>
              <a:t> Extractive </a:t>
            </a:r>
          </a:p>
          <a:p>
            <a:pPr lvl="1"/>
            <a:r>
              <a:rPr lang="en-US" sz="2000" dirty="0">
                <a:solidFill>
                  <a:schemeClr val="tx2"/>
                </a:solidFill>
              </a:rPr>
              <a:t> Abstractive </a:t>
            </a:r>
          </a:p>
          <a:p>
            <a:r>
              <a:rPr lang="en-US" sz="2000" dirty="0">
                <a:solidFill>
                  <a:schemeClr val="tx2"/>
                </a:solidFill>
              </a:rPr>
              <a:t> Focus </a:t>
            </a:r>
          </a:p>
          <a:p>
            <a:pPr lvl="1"/>
            <a:r>
              <a:rPr lang="en-US" sz="2000" dirty="0">
                <a:solidFill>
                  <a:schemeClr val="tx2"/>
                </a:solidFill>
              </a:rPr>
              <a:t> Generic </a:t>
            </a:r>
          </a:p>
          <a:p>
            <a:pPr lvl="1"/>
            <a:r>
              <a:rPr lang="en-US" sz="2000" dirty="0">
                <a:solidFill>
                  <a:schemeClr val="tx2"/>
                </a:solidFill>
              </a:rPr>
              <a:t> Query-focused Summarization </a:t>
            </a:r>
          </a:p>
          <a:p>
            <a:r>
              <a:rPr lang="en-US" sz="2000" dirty="0">
                <a:solidFill>
                  <a:schemeClr val="tx2"/>
                </a:solidFill>
              </a:rPr>
              <a:t> Machine learning methods </a:t>
            </a:r>
          </a:p>
          <a:p>
            <a:pPr lvl="1"/>
            <a:r>
              <a:rPr lang="en-US" sz="2000" dirty="0">
                <a:solidFill>
                  <a:schemeClr val="tx2"/>
                </a:solidFill>
              </a:rPr>
              <a:t> Supervised </a:t>
            </a:r>
          </a:p>
          <a:p>
            <a:pPr lvl="1"/>
            <a:r>
              <a:rPr lang="en-US" sz="2000" dirty="0">
                <a:solidFill>
                  <a:schemeClr val="tx2"/>
                </a:solidFill>
              </a:rPr>
              <a:t> Unsupervised</a:t>
            </a:r>
          </a:p>
        </p:txBody>
      </p:sp>
      <p:grpSp>
        <p:nvGrpSpPr>
          <p:cNvPr id="31" name="Group 30">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32" name="Freeform: Shape 31">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467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C8D756F8-630B-0B42-F29C-9979B052DEEB}"/>
              </a:ext>
            </a:extLst>
          </p:cNvPr>
          <p:cNvPicPr>
            <a:picLocks noChangeAspect="1"/>
          </p:cNvPicPr>
          <p:nvPr/>
        </p:nvPicPr>
        <p:blipFill>
          <a:blip r:embed="rId3"/>
          <a:stretch>
            <a:fillRect/>
          </a:stretch>
        </p:blipFill>
        <p:spPr>
          <a:xfrm>
            <a:off x="5174247" y="3354154"/>
            <a:ext cx="7016920" cy="3490917"/>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9D8837D-25F9-2D0E-FE63-F668487EFAB9}"/>
              </a:ext>
            </a:extLst>
          </p:cNvPr>
          <p:cNvSpPr>
            <a:spLocks noGrp="1"/>
          </p:cNvSpPr>
          <p:nvPr>
            <p:ph type="title"/>
          </p:nvPr>
        </p:nvSpPr>
        <p:spPr>
          <a:xfrm>
            <a:off x="786382" y="548109"/>
            <a:ext cx="8867143" cy="2587131"/>
          </a:xfrm>
        </p:spPr>
        <p:txBody>
          <a:bodyPr anchor="b">
            <a:normAutofit/>
          </a:bodyPr>
          <a:lstStyle/>
          <a:p>
            <a:r>
              <a:rPr lang="en-US" sz="4800" dirty="0">
                <a:solidFill>
                  <a:schemeClr val="bg1"/>
                </a:solidFill>
              </a:rPr>
              <a:t>What to summarize? </a:t>
            </a:r>
            <a:br>
              <a:rPr lang="en-US" sz="4800" dirty="0">
                <a:solidFill>
                  <a:schemeClr val="bg1"/>
                </a:solidFill>
              </a:rPr>
            </a:br>
            <a:r>
              <a:rPr lang="en-US" sz="4800" dirty="0">
                <a:solidFill>
                  <a:schemeClr val="bg1"/>
                </a:solidFill>
              </a:rPr>
              <a:t>Single-document Summarization</a:t>
            </a:r>
          </a:p>
        </p:txBody>
      </p:sp>
      <p:sp>
        <p:nvSpPr>
          <p:cNvPr id="3" name="Content Placeholder 2">
            <a:extLst>
              <a:ext uri="{FF2B5EF4-FFF2-40B4-BE49-F238E27FC236}">
                <a16:creationId xmlns:a16="http://schemas.microsoft.com/office/drawing/2014/main" id="{C23ABEFC-05A8-A054-8F2A-1A4E450C3D55}"/>
              </a:ext>
            </a:extLst>
          </p:cNvPr>
          <p:cNvSpPr>
            <a:spLocks noGrp="1"/>
          </p:cNvSpPr>
          <p:nvPr>
            <p:ph idx="1"/>
          </p:nvPr>
        </p:nvSpPr>
        <p:spPr>
          <a:xfrm>
            <a:off x="786383" y="3566810"/>
            <a:ext cx="5692953" cy="2651110"/>
          </a:xfrm>
        </p:spPr>
        <p:txBody>
          <a:bodyPr anchor="ctr">
            <a:normAutofit/>
          </a:bodyPr>
          <a:lstStyle/>
          <a:p>
            <a:r>
              <a:rPr lang="en-US" sz="1800" b="1" dirty="0">
                <a:solidFill>
                  <a:schemeClr val="tx2"/>
                </a:solidFill>
              </a:rPr>
              <a:t>Single-document summarization </a:t>
            </a:r>
          </a:p>
          <a:p>
            <a:pPr lvl="1"/>
            <a:r>
              <a:rPr lang="en-US" sz="1800" dirty="0">
                <a:solidFill>
                  <a:schemeClr val="tx2"/>
                </a:solidFill>
              </a:rPr>
              <a:t> Given a single document, produce </a:t>
            </a:r>
          </a:p>
          <a:p>
            <a:pPr lvl="2"/>
            <a:r>
              <a:rPr lang="en-US" sz="1800" dirty="0">
                <a:solidFill>
                  <a:schemeClr val="tx2"/>
                </a:solidFill>
              </a:rPr>
              <a:t> abstract </a:t>
            </a:r>
          </a:p>
          <a:p>
            <a:pPr lvl="2"/>
            <a:r>
              <a:rPr lang="en-US" sz="1800" dirty="0">
                <a:solidFill>
                  <a:schemeClr val="tx2"/>
                </a:solidFill>
              </a:rPr>
              <a:t> outline </a:t>
            </a:r>
          </a:p>
          <a:p>
            <a:pPr lvl="2"/>
            <a:r>
              <a:rPr lang="en-US" sz="1800" dirty="0">
                <a:solidFill>
                  <a:schemeClr val="tx2"/>
                </a:solidFill>
              </a:rPr>
              <a:t> headline</a:t>
            </a:r>
          </a:p>
        </p:txBody>
      </p:sp>
    </p:spTree>
    <p:extLst>
      <p:ext uri="{BB962C8B-B14F-4D97-AF65-F5344CB8AC3E}">
        <p14:creationId xmlns:p14="http://schemas.microsoft.com/office/powerpoint/2010/main" val="3228359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E52DA24F-5B77-9897-DFC3-ABC7DB05CB7D}"/>
              </a:ext>
            </a:extLst>
          </p:cNvPr>
          <p:cNvPicPr>
            <a:picLocks noChangeAspect="1"/>
          </p:cNvPicPr>
          <p:nvPr/>
        </p:nvPicPr>
        <p:blipFill>
          <a:blip r:embed="rId3"/>
          <a:stretch>
            <a:fillRect/>
          </a:stretch>
        </p:blipFill>
        <p:spPr>
          <a:xfrm>
            <a:off x="5800274" y="3438505"/>
            <a:ext cx="6416321" cy="3416691"/>
          </a:xfrm>
          <a:prstGeom prst="rect">
            <a:avLst/>
          </a:prstGeom>
        </p:spPr>
      </p:pic>
      <p:grpSp>
        <p:nvGrpSpPr>
          <p:cNvPr id="17" name="Group 1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94030C1-D67F-D8E1-319B-C2D3648E00C4}"/>
              </a:ext>
            </a:extLst>
          </p:cNvPr>
          <p:cNvSpPr>
            <a:spLocks noGrp="1"/>
          </p:cNvSpPr>
          <p:nvPr>
            <p:ph type="title"/>
          </p:nvPr>
        </p:nvSpPr>
        <p:spPr>
          <a:xfrm>
            <a:off x="937033" y="583906"/>
            <a:ext cx="9074308" cy="2587131"/>
          </a:xfrm>
        </p:spPr>
        <p:txBody>
          <a:bodyPr anchor="b">
            <a:normAutofit/>
          </a:bodyPr>
          <a:lstStyle/>
          <a:p>
            <a:r>
              <a:rPr lang="en-US" sz="4800" dirty="0">
                <a:solidFill>
                  <a:schemeClr val="bg1"/>
                </a:solidFill>
              </a:rPr>
              <a:t>What to summarize?</a:t>
            </a:r>
            <a:br>
              <a:rPr lang="en-US" sz="4800" dirty="0">
                <a:solidFill>
                  <a:schemeClr val="bg1"/>
                </a:solidFill>
              </a:rPr>
            </a:br>
            <a:r>
              <a:rPr lang="en-US" sz="4800" dirty="0">
                <a:solidFill>
                  <a:schemeClr val="bg1"/>
                </a:solidFill>
              </a:rPr>
              <a:t>Multiple-document Summarization</a:t>
            </a:r>
          </a:p>
        </p:txBody>
      </p:sp>
      <p:sp>
        <p:nvSpPr>
          <p:cNvPr id="3" name="Content Placeholder 2">
            <a:extLst>
              <a:ext uri="{FF2B5EF4-FFF2-40B4-BE49-F238E27FC236}">
                <a16:creationId xmlns:a16="http://schemas.microsoft.com/office/drawing/2014/main" id="{33ABCADB-9871-A40E-232F-40D710880AE3}"/>
              </a:ext>
            </a:extLst>
          </p:cNvPr>
          <p:cNvSpPr>
            <a:spLocks noGrp="1"/>
          </p:cNvSpPr>
          <p:nvPr>
            <p:ph idx="1"/>
          </p:nvPr>
        </p:nvSpPr>
        <p:spPr>
          <a:xfrm>
            <a:off x="293405" y="3701327"/>
            <a:ext cx="5692953" cy="2651110"/>
          </a:xfrm>
        </p:spPr>
        <p:txBody>
          <a:bodyPr anchor="ctr">
            <a:normAutofit/>
          </a:bodyPr>
          <a:lstStyle/>
          <a:p>
            <a:r>
              <a:rPr lang="en-US" sz="1800" b="1" dirty="0">
                <a:solidFill>
                  <a:schemeClr val="tx2"/>
                </a:solidFill>
              </a:rPr>
              <a:t>Multiple-document summarization</a:t>
            </a:r>
            <a:r>
              <a:rPr lang="en-US" sz="1800" dirty="0">
                <a:solidFill>
                  <a:schemeClr val="tx2"/>
                </a:solidFill>
              </a:rPr>
              <a:t> </a:t>
            </a:r>
          </a:p>
          <a:p>
            <a:pPr lvl="1"/>
            <a:r>
              <a:rPr lang="en-US" sz="1800" dirty="0">
                <a:solidFill>
                  <a:schemeClr val="tx2"/>
                </a:solidFill>
              </a:rPr>
              <a:t>Given a group of documents, produce a gist of the content: </a:t>
            </a:r>
          </a:p>
          <a:p>
            <a:pPr lvl="2"/>
            <a:r>
              <a:rPr lang="en-US" sz="1800" dirty="0">
                <a:solidFill>
                  <a:schemeClr val="tx2"/>
                </a:solidFill>
              </a:rPr>
              <a:t> a series of news stories on the same event </a:t>
            </a:r>
          </a:p>
          <a:p>
            <a:pPr lvl="2"/>
            <a:r>
              <a:rPr lang="en-US" sz="1800" dirty="0">
                <a:solidFill>
                  <a:schemeClr val="tx2"/>
                </a:solidFill>
              </a:rPr>
              <a:t> a set of web pages about some topic or question</a:t>
            </a:r>
          </a:p>
        </p:txBody>
      </p:sp>
    </p:spTree>
    <p:extLst>
      <p:ext uri="{BB962C8B-B14F-4D97-AF65-F5344CB8AC3E}">
        <p14:creationId xmlns:p14="http://schemas.microsoft.com/office/powerpoint/2010/main" val="140669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98B8F5-756D-5532-C1B5-16FC0DC7DCFE}"/>
              </a:ext>
            </a:extLst>
          </p:cNvPr>
          <p:cNvSpPr>
            <a:spLocks noGrp="1"/>
          </p:cNvSpPr>
          <p:nvPr>
            <p:ph type="title"/>
          </p:nvPr>
        </p:nvSpPr>
        <p:spPr>
          <a:xfrm>
            <a:off x="786385" y="841248"/>
            <a:ext cx="3515244" cy="5340097"/>
          </a:xfrm>
        </p:spPr>
        <p:txBody>
          <a:bodyPr anchor="ctr">
            <a:normAutofit/>
          </a:bodyPr>
          <a:lstStyle/>
          <a:p>
            <a:r>
              <a:rPr lang="en-US" sz="4100" dirty="0">
                <a:solidFill>
                  <a:schemeClr val="bg1"/>
                </a:solidFill>
              </a:rPr>
              <a:t>Generic &amp; Query-focused Summarization</a:t>
            </a:r>
          </a:p>
        </p:txBody>
      </p:sp>
      <p:graphicFrame>
        <p:nvGraphicFramePr>
          <p:cNvPr id="5" name="Content Placeholder 2">
            <a:extLst>
              <a:ext uri="{FF2B5EF4-FFF2-40B4-BE49-F238E27FC236}">
                <a16:creationId xmlns:a16="http://schemas.microsoft.com/office/drawing/2014/main" id="{DA519082-B178-0C6E-B6CF-C10216D81182}"/>
              </a:ext>
            </a:extLst>
          </p:cNvPr>
          <p:cNvGraphicFramePr>
            <a:graphicFrameLocks noGrp="1"/>
          </p:cNvGraphicFramePr>
          <p:nvPr>
            <p:ph idx="1"/>
            <p:extLst>
              <p:ext uri="{D42A27DB-BD31-4B8C-83A1-F6EECF244321}">
                <p14:modId xmlns:p14="http://schemas.microsoft.com/office/powerpoint/2010/main" val="1680129371"/>
              </p:ext>
            </p:extLst>
          </p:nvPr>
        </p:nvGraphicFramePr>
        <p:xfrm>
          <a:off x="4880781" y="0"/>
          <a:ext cx="7206114"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88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FB8B4DF-B882-23F5-6B38-1579DE54194D}"/>
              </a:ext>
            </a:extLst>
          </p:cNvPr>
          <p:cNvSpPr>
            <a:spLocks noGrp="1"/>
          </p:cNvSpPr>
          <p:nvPr>
            <p:ph type="title"/>
          </p:nvPr>
        </p:nvSpPr>
        <p:spPr>
          <a:xfrm>
            <a:off x="228555" y="-1559743"/>
            <a:ext cx="10868221" cy="3626217"/>
          </a:xfrm>
        </p:spPr>
        <p:txBody>
          <a:bodyPr vert="horz" lIns="91440" tIns="45720" rIns="91440" bIns="45720" rtlCol="0" anchor="b">
            <a:normAutofit/>
          </a:bodyPr>
          <a:lstStyle/>
          <a:p>
            <a:r>
              <a:rPr lang="en-US" sz="5000" kern="1200" dirty="0">
                <a:solidFill>
                  <a:srgbClr val="FFFFFF"/>
                </a:solidFill>
                <a:latin typeface="+mj-lt"/>
                <a:ea typeface="+mj-ea"/>
                <a:cs typeface="+mj-cs"/>
              </a:rPr>
              <a:t>Summarization for Question Answering: Snippets</a:t>
            </a:r>
          </a:p>
        </p:txBody>
      </p:sp>
      <p:sp>
        <p:nvSpPr>
          <p:cNvPr id="3" name="Content Placeholder 2">
            <a:extLst>
              <a:ext uri="{FF2B5EF4-FFF2-40B4-BE49-F238E27FC236}">
                <a16:creationId xmlns:a16="http://schemas.microsoft.com/office/drawing/2014/main" id="{52EA9433-854A-CB36-509E-A52395B17145}"/>
              </a:ext>
            </a:extLst>
          </p:cNvPr>
          <p:cNvSpPr>
            <a:spLocks noGrp="1"/>
          </p:cNvSpPr>
          <p:nvPr>
            <p:ph idx="1"/>
          </p:nvPr>
        </p:nvSpPr>
        <p:spPr>
          <a:xfrm>
            <a:off x="508063" y="3302369"/>
            <a:ext cx="4361554" cy="1159867"/>
          </a:xfrm>
        </p:spPr>
        <p:txBody>
          <a:bodyPr vert="horz" lIns="91440" tIns="45720" rIns="91440" bIns="45720" rtlCol="0">
            <a:normAutofit fontScale="92500" lnSpcReduction="20000"/>
          </a:bodyPr>
          <a:lstStyle/>
          <a:p>
            <a:pPr marL="0" indent="0">
              <a:buNone/>
            </a:pPr>
            <a:r>
              <a:rPr lang="en-US" sz="3200" kern="1200" dirty="0">
                <a:solidFill>
                  <a:srgbClr val="FFFFFF"/>
                </a:solidFill>
                <a:latin typeface="+mn-lt"/>
                <a:ea typeface="+mn-ea"/>
                <a:cs typeface="+mn-cs"/>
              </a:rPr>
              <a:t>Create </a:t>
            </a:r>
            <a:r>
              <a:rPr lang="en-US" sz="3200" kern="1200" dirty="0">
                <a:solidFill>
                  <a:srgbClr val="FFC000"/>
                </a:solidFill>
                <a:latin typeface="+mn-lt"/>
                <a:ea typeface="+mn-ea"/>
                <a:cs typeface="+mn-cs"/>
              </a:rPr>
              <a:t>snippets</a:t>
            </a:r>
            <a:r>
              <a:rPr lang="en-US" sz="3200" kern="1200" dirty="0">
                <a:solidFill>
                  <a:srgbClr val="FFFFFF"/>
                </a:solidFill>
                <a:latin typeface="+mn-lt"/>
                <a:ea typeface="+mn-ea"/>
                <a:cs typeface="+mn-cs"/>
              </a:rPr>
              <a:t> summarizing a web page </a:t>
            </a:r>
            <a:r>
              <a:rPr lang="en-US" sz="3200" kern="1200" dirty="0">
                <a:solidFill>
                  <a:srgbClr val="FFC000"/>
                </a:solidFill>
                <a:latin typeface="+mn-lt"/>
                <a:ea typeface="+mn-ea"/>
                <a:cs typeface="+mn-cs"/>
              </a:rPr>
              <a:t>for a query</a:t>
            </a:r>
          </a:p>
        </p:txBody>
      </p:sp>
      <p:pic>
        <p:nvPicPr>
          <p:cNvPr id="4" name="Picture 3">
            <a:extLst>
              <a:ext uri="{FF2B5EF4-FFF2-40B4-BE49-F238E27FC236}">
                <a16:creationId xmlns:a16="http://schemas.microsoft.com/office/drawing/2014/main" id="{B206C29D-D748-B7D3-CEB3-412958517F78}"/>
              </a:ext>
            </a:extLst>
          </p:cNvPr>
          <p:cNvPicPr>
            <a:picLocks noChangeAspect="1"/>
          </p:cNvPicPr>
          <p:nvPr/>
        </p:nvPicPr>
        <p:blipFill>
          <a:blip r:embed="rId3">
            <a:alphaModFix/>
          </a:blip>
          <a:stretch>
            <a:fillRect/>
          </a:stretch>
        </p:blipFill>
        <p:spPr>
          <a:xfrm>
            <a:off x="5048532" y="2123320"/>
            <a:ext cx="6964553" cy="3708625"/>
          </a:xfrm>
          <a:prstGeom prst="rect">
            <a:avLst/>
          </a:prstGeom>
        </p:spPr>
      </p:pic>
      <p:grpSp>
        <p:nvGrpSpPr>
          <p:cNvPr id="13" name="Group 12">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71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97BC6-2C53-1B26-188B-923E8CA201F4}"/>
              </a:ext>
            </a:extLst>
          </p:cNvPr>
          <p:cNvSpPr>
            <a:spLocks noGrp="1"/>
          </p:cNvSpPr>
          <p:nvPr>
            <p:ph type="title"/>
          </p:nvPr>
        </p:nvSpPr>
        <p:spPr>
          <a:xfrm>
            <a:off x="6513788" y="365125"/>
            <a:ext cx="5678212" cy="1807305"/>
          </a:xfrm>
        </p:spPr>
        <p:txBody>
          <a:bodyPr>
            <a:normAutofit/>
          </a:bodyPr>
          <a:lstStyle/>
          <a:p>
            <a:r>
              <a:rPr lang="en-US" sz="4100" dirty="0">
                <a:solidFill>
                  <a:schemeClr val="accent2"/>
                </a:solidFill>
              </a:rPr>
              <a:t>Extractive &amp; Abstractive summarization</a:t>
            </a:r>
          </a:p>
        </p:txBody>
      </p:sp>
      <p:pic>
        <p:nvPicPr>
          <p:cNvPr id="7" name="Picture 6" descr="Piles of paper">
            <a:extLst>
              <a:ext uri="{FF2B5EF4-FFF2-40B4-BE49-F238E27FC236}">
                <a16:creationId xmlns:a16="http://schemas.microsoft.com/office/drawing/2014/main" id="{EEE0BDEA-1000-0B1F-0ACE-B46455F565FC}"/>
              </a:ext>
            </a:extLst>
          </p:cNvPr>
          <p:cNvPicPr>
            <a:picLocks noChangeAspect="1"/>
          </p:cNvPicPr>
          <p:nvPr/>
        </p:nvPicPr>
        <p:blipFill rotWithShape="1">
          <a:blip r:embed="rId3"/>
          <a:srcRect l="29765" r="1070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D9EFEF8-084C-E1F3-2B75-67CAEC5B2B62}"/>
              </a:ext>
            </a:extLst>
          </p:cNvPr>
          <p:cNvSpPr>
            <a:spLocks noGrp="1"/>
          </p:cNvSpPr>
          <p:nvPr>
            <p:ph idx="1"/>
          </p:nvPr>
        </p:nvSpPr>
        <p:spPr>
          <a:xfrm>
            <a:off x="6513788" y="2333297"/>
            <a:ext cx="5472266" cy="4611200"/>
          </a:xfrm>
        </p:spPr>
        <p:txBody>
          <a:bodyPr>
            <a:normAutofit/>
          </a:bodyPr>
          <a:lstStyle/>
          <a:p>
            <a:r>
              <a:rPr lang="en-US" sz="2000" b="1" dirty="0"/>
              <a:t>Extractive summarization: </a:t>
            </a:r>
          </a:p>
          <a:p>
            <a:pPr lvl="1"/>
            <a:r>
              <a:rPr lang="en-US" sz="2000" dirty="0"/>
              <a:t> create the summary from phrases or sentences in the source document(s) </a:t>
            </a:r>
          </a:p>
          <a:p>
            <a:r>
              <a:rPr lang="en-US" sz="2000" dirty="0"/>
              <a:t> </a:t>
            </a:r>
            <a:r>
              <a:rPr lang="en-US" sz="2000" b="1" dirty="0"/>
              <a:t>Abstractive summarization: </a:t>
            </a:r>
          </a:p>
          <a:p>
            <a:pPr lvl="1"/>
            <a:r>
              <a:rPr lang="en-US" sz="2000" dirty="0"/>
              <a:t> express the ideas in the source documents using (at least in part) different words</a:t>
            </a:r>
          </a:p>
        </p:txBody>
      </p:sp>
    </p:spTree>
    <p:extLst>
      <p:ext uri="{BB962C8B-B14F-4D97-AF65-F5344CB8AC3E}">
        <p14:creationId xmlns:p14="http://schemas.microsoft.com/office/powerpoint/2010/main" val="1845109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3607</TotalTime>
  <Words>4379</Words>
  <Application>Microsoft Macintosh PowerPoint</Application>
  <PresentationFormat>Widescreen</PresentationFormat>
  <Paragraphs>304</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Calibri</vt:lpstr>
      <vt:lpstr>Office Theme</vt:lpstr>
      <vt:lpstr>Text Summarization</vt:lpstr>
      <vt:lpstr>Goal</vt:lpstr>
      <vt:lpstr>Applications of Summarization</vt:lpstr>
      <vt:lpstr>Categories</vt:lpstr>
      <vt:lpstr>What to summarize?  Single-document Summarization</vt:lpstr>
      <vt:lpstr>What to summarize? Multiple-document Summarization</vt:lpstr>
      <vt:lpstr>Generic &amp; Query-focused Summarization</vt:lpstr>
      <vt:lpstr>Summarization for Question Answering: Snippets</vt:lpstr>
      <vt:lpstr>Extractive &amp; Abstractive summarization</vt:lpstr>
      <vt:lpstr>History of Summarization</vt:lpstr>
      <vt:lpstr>How to detect salient words/sentences? (= Salience Detection) Methods</vt:lpstr>
      <vt:lpstr>Snippets: query-focused summaries</vt:lpstr>
      <vt:lpstr>Summarization: Three Stages</vt:lpstr>
      <vt:lpstr>Unsupervised content selection</vt:lpstr>
      <vt:lpstr>Unsupervised content selection</vt:lpstr>
      <vt:lpstr>Topic signature-based content selection w/ queries</vt:lpstr>
      <vt:lpstr>Graph-based Ranking Algorithms</vt:lpstr>
      <vt:lpstr>CNN/DM dataset</vt:lpstr>
      <vt:lpstr>Supervised content selection</vt:lpstr>
      <vt:lpstr>ROUGE-N (Recall Oriented Understudy for Gisting Evaluation) </vt:lpstr>
      <vt:lpstr>ROUGE-1 (Recall Oriented Understudy for Gisting Evaluation) </vt:lpstr>
      <vt:lpstr>ROUGE-2 (Recall Oriented Understudy for Gisting Evaluation) </vt:lpstr>
      <vt:lpstr>A ROUGE example:  Q: “What is water spinach?”</vt:lpstr>
      <vt:lpstr>ROUGE-L (Recall Oriented Understudy for Gisting Evaluation) </vt:lpstr>
      <vt:lpstr>ROUGE-W (Recall Oriented Understudy for Gisting Evaluation) </vt:lpstr>
      <vt:lpstr>ROUGE-S (Recall Oriented Understudy for Gisting Evaluation) </vt:lpstr>
      <vt:lpstr>Neural Text Summarization</vt:lpstr>
      <vt:lpstr>A neural attention model for abstractive sentence summarization</vt:lpstr>
      <vt:lpstr>Abstractive Text Summarization using Sequence-to-sequence RNNs and Beyond</vt:lpstr>
      <vt:lpstr>Abstractive Text Summarization using Sequence-to-sequence RNNs and Beyond</vt:lpstr>
      <vt:lpstr>Copy Mechanism</vt:lpstr>
      <vt:lpstr>Pointer Generator Networks</vt:lpstr>
      <vt:lpstr>Neural Extractive Models</vt:lpstr>
      <vt:lpstr>Hybrid approach</vt:lpstr>
      <vt:lpstr>Hybrid approach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dc:title>
  <dc:creator>Gangireddy, Arun Kumar</dc:creator>
  <cp:lastModifiedBy>Gangireddy, Arun Kumar</cp:lastModifiedBy>
  <cp:revision>188</cp:revision>
  <dcterms:created xsi:type="dcterms:W3CDTF">2024-04-07T19:24:52Z</dcterms:created>
  <dcterms:modified xsi:type="dcterms:W3CDTF">2024-04-10T17:22:23Z</dcterms:modified>
</cp:coreProperties>
</file>